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80" r:id="rId2"/>
    <p:sldId id="262" r:id="rId3"/>
    <p:sldId id="264" r:id="rId4"/>
    <p:sldId id="265" r:id="rId5"/>
    <p:sldId id="263" r:id="rId6"/>
    <p:sldId id="267" r:id="rId7"/>
    <p:sldId id="266" r:id="rId8"/>
    <p:sldId id="272" r:id="rId9"/>
    <p:sldId id="283" r:id="rId10"/>
    <p:sldId id="284" r:id="rId11"/>
    <p:sldId id="285" r:id="rId12"/>
    <p:sldId id="286" r:id="rId13"/>
    <p:sldId id="270" r:id="rId14"/>
    <p:sldId id="287" r:id="rId15"/>
    <p:sldId id="278" r:id="rId16"/>
    <p:sldId id="288" r:id="rId17"/>
    <p:sldId id="271" r:id="rId18"/>
    <p:sldId id="274" r:id="rId19"/>
    <p:sldId id="281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088" autoAdjust="0"/>
  </p:normalViewPr>
  <p:slideViewPr>
    <p:cSldViewPr snapToGrid="0">
      <p:cViewPr varScale="1">
        <p:scale>
          <a:sx n="80" d="100"/>
          <a:sy n="80" d="100"/>
        </p:scale>
        <p:origin x="14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8E56C-5B4E-4C10-84AF-04B7AE478ABE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F4CBC-60E7-457C-887D-CB603736E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7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74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7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F570EB-5622-4D2F-B911-A0DE485DA264}"/>
              </a:ext>
            </a:extLst>
          </p:cNvPr>
          <p:cNvSpPr/>
          <p:nvPr userDrawn="1"/>
        </p:nvSpPr>
        <p:spPr>
          <a:xfrm>
            <a:off x="372534" y="0"/>
            <a:ext cx="329353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00"/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8204EF5F-544C-4965-B9A2-048844B53D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2"/>
          <a:stretch>
            <a:fillRect/>
          </a:stretch>
        </p:blipFill>
        <p:spPr bwMode="auto">
          <a:xfrm>
            <a:off x="-8466" y="0"/>
            <a:ext cx="21801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4CA32CD-2F2F-4702-BCB3-1466B2B40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7" y="501651"/>
            <a:ext cx="4375151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27DE0F39-F3CB-476F-940D-47117CF225C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7" y="6046788"/>
            <a:ext cx="10248900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F9A5C98-5BC0-40FC-B49D-D08CF805E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74676"/>
            <a:ext cx="245533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5853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4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2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1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86604"/>
            <a:ext cx="12192000" cy="7023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142999"/>
            <a:ext cx="603504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 marL="749808" indent="-182880">
              <a:buFont typeface="Calibri" panose="020F0502020204030204" pitchFamily="34" charset="0"/>
              <a:buChar char="−"/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143000"/>
            <a:ext cx="5974080" cy="52120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8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46052"/>
            <a:ext cx="603504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582335"/>
            <a:ext cx="603504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597408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2582334"/>
            <a:ext cx="5974079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5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3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86604"/>
            <a:ext cx="12188824" cy="688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30041"/>
            <a:ext cx="12192000" cy="50017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8BE0D3-E4A9-48BC-9171-F8D206744B4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679B24-6B95-40FB-BCD4-F4596B81FA2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0" y="1008172"/>
            <a:ext cx="121888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9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8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−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6.svg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5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2053244" y="1806576"/>
            <a:ext cx="8828116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MAESTRO Workshop #4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fr-FR" sz="1200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br>
              <a:rPr lang="fr-FR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A </a:t>
            </a:r>
            <a:r>
              <a:rPr lang="en-US" sz="3200" spc="-50" dirty="0" err="1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Mutlispecies</a:t>
            </a:r>
            <a:r>
              <a:rPr lang="en-US" sz="32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 Model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Using Life Table Reconstruction</a:t>
            </a:r>
          </a:p>
          <a:p>
            <a:pPr algn="ctr">
              <a:defRPr/>
            </a:pPr>
            <a:r>
              <a:rPr lang="en-US" sz="2800" spc="-50" dirty="0">
                <a:solidFill>
                  <a:srgbClr val="2683C6">
                    <a:lumMod val="75000"/>
                  </a:srgbClr>
                </a:solidFill>
                <a:latin typeface="Calibri Light" panose="020F0302020204030204"/>
                <a:ea typeface="+mj-ea"/>
                <a:cs typeface="+mj-cs"/>
              </a:rPr>
              <a:t>to develop an Ecosystem Model</a:t>
            </a:r>
          </a:p>
          <a:p>
            <a:pPr algn="ctr"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 project 4.2</a:t>
            </a: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en-US" sz="2000" dirty="0">
                <a:solidFill>
                  <a:srgbClr val="0070C0"/>
                </a:solidFill>
              </a:rPr>
              <a:t>David Keith, Heather Bowlby</a:t>
            </a: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Demographic rates highly variable within species</a:t>
            </a:r>
          </a:p>
          <a:p>
            <a:pPr lvl="1"/>
            <a:endParaRPr lang="en-US" dirty="0"/>
          </a:p>
        </p:txBody>
      </p:sp>
      <p:pic>
        <p:nvPicPr>
          <p:cNvPr id="5" name="Picture 4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DFDA0D1-4499-9EE3-540C-B29A3CD14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65"/>
          <a:stretch/>
        </p:blipFill>
        <p:spPr>
          <a:xfrm>
            <a:off x="527403" y="2127216"/>
            <a:ext cx="11661421" cy="302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02846-C969-59CA-424D-7059E0E8C7C1}"/>
              </a:ext>
            </a:extLst>
          </p:cNvPr>
          <p:cNvSpPr txBox="1"/>
          <p:nvPr/>
        </p:nvSpPr>
        <p:spPr>
          <a:xfrm>
            <a:off x="3306617" y="5530334"/>
            <a:ext cx="670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Simulations in which stock has doubled in size by year X</a:t>
            </a:r>
          </a:p>
        </p:txBody>
      </p:sp>
      <p:pic>
        <p:nvPicPr>
          <p:cNvPr id="8" name="Picture 7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6F75187-8775-37C8-9AA5-A9E7445F2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4"/>
          <a:stretch/>
        </p:blipFill>
        <p:spPr>
          <a:xfrm>
            <a:off x="533400" y="5153891"/>
            <a:ext cx="11658600" cy="2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Clear evidence for density dependence….usually… though strength is highly variable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02846-C969-59CA-424D-7059E0E8C7C1}"/>
              </a:ext>
            </a:extLst>
          </p:cNvPr>
          <p:cNvSpPr txBox="1"/>
          <p:nvPr/>
        </p:nvSpPr>
        <p:spPr>
          <a:xfrm>
            <a:off x="1706417" y="5290066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maximum abundance</a:t>
            </a:r>
          </a:p>
        </p:txBody>
      </p:sp>
      <p:pic>
        <p:nvPicPr>
          <p:cNvPr id="10" name="Picture 9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5C4DC68-4DB7-2003-58C2-1D07FE368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5" b="74427"/>
          <a:stretch/>
        </p:blipFill>
        <p:spPr>
          <a:xfrm>
            <a:off x="156405" y="1675199"/>
            <a:ext cx="5710995" cy="1753801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84C545A-EC51-F467-1F19-CD4C43453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4691" r="16725" b="51300"/>
          <a:stretch/>
        </p:blipFill>
        <p:spPr>
          <a:xfrm>
            <a:off x="342235" y="3536265"/>
            <a:ext cx="5525165" cy="1646536"/>
          </a:xfrm>
          <a:prstGeom prst="rect">
            <a:avLst/>
          </a:prstGeom>
        </p:spPr>
      </p:pic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2B06433-CC5D-3D64-5FD1-473F6415E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9" t="48831" r="32964" b="27160"/>
          <a:stretch/>
        </p:blipFill>
        <p:spPr>
          <a:xfrm>
            <a:off x="5823757" y="1728831"/>
            <a:ext cx="3276600" cy="1646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EDFFB2-4C99-CA58-8DA9-7B339A999061}"/>
              </a:ext>
            </a:extLst>
          </p:cNvPr>
          <p:cNvSpPr txBox="1"/>
          <p:nvPr/>
        </p:nvSpPr>
        <p:spPr>
          <a:xfrm rot="16200000">
            <a:off x="-237103" y="329796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  <p:pic>
        <p:nvPicPr>
          <p:cNvPr id="16" name="Picture 1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F923A9F-9938-DC94-CE8B-00E9AE13F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2" t="47154" b="18569"/>
          <a:stretch/>
        </p:blipFill>
        <p:spPr>
          <a:xfrm>
            <a:off x="10619624" y="2952033"/>
            <a:ext cx="1523592" cy="320040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1008DCF-82CD-ED23-3710-044E7838D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2" t="17186" b="52396"/>
          <a:stretch/>
        </p:blipFill>
        <p:spPr>
          <a:xfrm>
            <a:off x="8929236" y="2784115"/>
            <a:ext cx="171694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Demographic rates often do not follow life history theory</a:t>
            </a:r>
          </a:p>
          <a:p>
            <a:pPr lvl="1"/>
            <a:endParaRPr lang="en-US" dirty="0"/>
          </a:p>
        </p:txBody>
      </p:sp>
      <p:pic>
        <p:nvPicPr>
          <p:cNvPr id="9" name="Picture 8" descr="A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51772107-210C-3641-8865-6EF7AF83A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-78" r="23389" b="95886"/>
          <a:stretch/>
        </p:blipFill>
        <p:spPr>
          <a:xfrm>
            <a:off x="2497838" y="3962531"/>
            <a:ext cx="6556352" cy="5176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FAC8D2E-DCF3-9124-B9D7-5F1C5EED15D3}"/>
              </a:ext>
            </a:extLst>
          </p:cNvPr>
          <p:cNvGrpSpPr/>
          <p:nvPr/>
        </p:nvGrpSpPr>
        <p:grpSpPr>
          <a:xfrm>
            <a:off x="0" y="1907395"/>
            <a:ext cx="10685211" cy="2013156"/>
            <a:chOff x="0" y="1907395"/>
            <a:chExt cx="10685211" cy="2013156"/>
          </a:xfrm>
        </p:grpSpPr>
        <p:pic>
          <p:nvPicPr>
            <p:cNvPr id="7" name="Picture 6" descr="A blue and green lines&#10;&#10;Description automatically generated with medium confidence">
              <a:extLst>
                <a:ext uri="{FF2B5EF4-FFF2-40B4-BE49-F238E27FC236}">
                  <a16:creationId xmlns:a16="http://schemas.microsoft.com/office/drawing/2014/main" id="{681F193E-A2AC-95E4-C64C-272A52029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58" b="40951"/>
            <a:stretch/>
          </p:blipFill>
          <p:spPr>
            <a:xfrm>
              <a:off x="0" y="1907395"/>
              <a:ext cx="10685211" cy="1752174"/>
            </a:xfrm>
            <a:prstGeom prst="rect">
              <a:avLst/>
            </a:prstGeom>
          </p:spPr>
        </p:pic>
        <p:pic>
          <p:nvPicPr>
            <p:cNvPr id="10" name="Picture 9" descr="A blue and green lines&#10;&#10;Description automatically generated with medium confidence">
              <a:extLst>
                <a:ext uri="{FF2B5EF4-FFF2-40B4-BE49-F238E27FC236}">
                  <a16:creationId xmlns:a16="http://schemas.microsoft.com/office/drawing/2014/main" id="{540854CF-E55A-CD60-CF97-AC47DCE35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589"/>
            <a:stretch/>
          </p:blipFill>
          <p:spPr>
            <a:xfrm>
              <a:off x="0" y="3701548"/>
              <a:ext cx="10685211" cy="219003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302A7A-61C5-550F-8DFE-48F169C03FA5}"/>
              </a:ext>
            </a:extLst>
          </p:cNvPr>
          <p:cNvCxnSpPr/>
          <p:nvPr/>
        </p:nvCxnSpPr>
        <p:spPr>
          <a:xfrm>
            <a:off x="1246909" y="3659569"/>
            <a:ext cx="91717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51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General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Basing demographics on general life-history characteristics is a bad idea</a:t>
            </a:r>
          </a:p>
          <a:p>
            <a:pPr lvl="1"/>
            <a:r>
              <a:rPr lang="en-US" dirty="0"/>
              <a:t>Need to consider environment and life-history together 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42977D-E58A-B9AE-DB23-3E6E4B0F0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4"/>
          <a:stretch/>
        </p:blipFill>
        <p:spPr>
          <a:xfrm>
            <a:off x="0" y="2232473"/>
            <a:ext cx="11469955" cy="30331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EDE1BA-F083-F9C4-FD0C-D4AFEFC3569D}"/>
              </a:ext>
            </a:extLst>
          </p:cNvPr>
          <p:cNvSpPr/>
          <p:nvPr/>
        </p:nvSpPr>
        <p:spPr>
          <a:xfrm>
            <a:off x="3688309" y="2527980"/>
            <a:ext cx="925551" cy="2442117"/>
          </a:xfrm>
          <a:prstGeom prst="ellipse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0A9B41-286F-B480-5DBC-116F19A8A61D}"/>
              </a:ext>
            </a:extLst>
          </p:cNvPr>
          <p:cNvSpPr/>
          <p:nvPr/>
        </p:nvSpPr>
        <p:spPr>
          <a:xfrm>
            <a:off x="9507219" y="2527980"/>
            <a:ext cx="925551" cy="2442117"/>
          </a:xfrm>
          <a:prstGeom prst="ellipse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48D4CB-3133-6762-4307-595CFFA55877}"/>
              </a:ext>
            </a:extLst>
          </p:cNvPr>
          <p:cNvSpPr/>
          <p:nvPr/>
        </p:nvSpPr>
        <p:spPr>
          <a:xfrm>
            <a:off x="722045" y="2527979"/>
            <a:ext cx="925551" cy="2442117"/>
          </a:xfrm>
          <a:prstGeom prst="ellipse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D0695-5946-B601-29BB-AA01E84997CB}"/>
              </a:ext>
            </a:extLst>
          </p:cNvPr>
          <p:cNvSpPr txBox="1"/>
          <p:nvPr/>
        </p:nvSpPr>
        <p:spPr>
          <a:xfrm>
            <a:off x="9402619" y="5265604"/>
            <a:ext cx="146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≈ no fishing since 2000</a:t>
            </a:r>
          </a:p>
          <a:p>
            <a:r>
              <a:rPr lang="en-US" dirty="0"/>
              <a:t>(F &lt; 0.01)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F46A6-803F-26AA-6292-CE8CE76F7FA7}"/>
              </a:ext>
            </a:extLst>
          </p:cNvPr>
          <p:cNvSpPr txBox="1"/>
          <p:nvPr/>
        </p:nvSpPr>
        <p:spPr>
          <a:xfrm>
            <a:off x="3416793" y="5237947"/>
            <a:ext cx="1468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Supports a huge fishery</a:t>
            </a:r>
          </a:p>
          <a:p>
            <a:r>
              <a:rPr lang="en-US" dirty="0"/>
              <a:t>(F ≈ 0.32)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9F29F-D16D-0450-2BBD-8EDBF10B8E9F}"/>
              </a:ext>
            </a:extLst>
          </p:cNvPr>
          <p:cNvSpPr txBox="1"/>
          <p:nvPr/>
        </p:nvSpPr>
        <p:spPr>
          <a:xfrm>
            <a:off x="406729" y="5237947"/>
            <a:ext cx="1828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Supports a moderate fishery (F≈ 0.18)</a:t>
            </a:r>
          </a:p>
        </p:txBody>
      </p:sp>
    </p:spTree>
    <p:extLst>
      <p:ext uri="{BB962C8B-B14F-4D97-AF65-F5344CB8AC3E}">
        <p14:creationId xmlns:p14="http://schemas.microsoft.com/office/powerpoint/2010/main" val="58576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General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for density dependence</a:t>
            </a:r>
          </a:p>
          <a:p>
            <a:pPr lvl="1"/>
            <a:r>
              <a:rPr lang="en-US" dirty="0"/>
              <a:t>Near the maximum observed abundance stocks have lower capacity for growth</a:t>
            </a:r>
          </a:p>
          <a:p>
            <a:pPr lvl="1"/>
            <a:r>
              <a:rPr lang="en-US" dirty="0"/>
              <a:t>Years with High productivity are more likely at low abundance</a:t>
            </a:r>
          </a:p>
          <a:p>
            <a:pPr lvl="2"/>
            <a:r>
              <a:rPr lang="en-US" dirty="0"/>
              <a:t>But they are not ‘guaranteed’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B3908D6-8B34-56F6-5A87-5DA6E7A31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3"/>
          <a:stretch/>
        </p:blipFill>
        <p:spPr>
          <a:xfrm>
            <a:off x="5854391" y="2250497"/>
            <a:ext cx="6034668" cy="41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9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2999"/>
            <a:ext cx="99468880" cy="39313071"/>
          </a:xfrm>
        </p:spPr>
        <p:txBody>
          <a:bodyPr>
            <a:normAutofit/>
          </a:bodyPr>
          <a:lstStyle/>
          <a:p>
            <a:r>
              <a:rPr lang="en-US" dirty="0"/>
              <a:t>How to take LTR results and build an ecosystem</a:t>
            </a:r>
          </a:p>
          <a:p>
            <a:pPr lvl="1"/>
            <a:r>
              <a:rPr lang="en-US" dirty="0"/>
              <a:t>We are constraining ourselves to modelled stocks</a:t>
            </a:r>
          </a:p>
          <a:p>
            <a:pPr lvl="1"/>
            <a:r>
              <a:rPr lang="en-US" dirty="0"/>
              <a:t>We’ve taken a trophic level approach</a:t>
            </a:r>
          </a:p>
          <a:p>
            <a:pPr lvl="2"/>
            <a:r>
              <a:rPr lang="en-US" dirty="0"/>
              <a:t>K space</a:t>
            </a:r>
          </a:p>
          <a:p>
            <a:pPr lvl="2"/>
            <a:r>
              <a:rPr lang="en-US" dirty="0"/>
              <a:t>Interactions strongest within trophic levels</a:t>
            </a:r>
          </a:p>
          <a:p>
            <a:pPr lvl="2"/>
            <a:r>
              <a:rPr lang="en-US" dirty="0"/>
              <a:t>Weak interactions between trophic levels</a:t>
            </a:r>
          </a:p>
          <a:p>
            <a:pPr lvl="2"/>
            <a:r>
              <a:rPr lang="en-US" dirty="0"/>
              <a:t>Not really bottom up or top down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109" name="Picture 10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AA2C69-5CE8-16CE-B769-D8A50B31E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20980"/>
            <a:ext cx="6333892" cy="4606467"/>
          </a:xfrm>
          <a:prstGeom prst="rect">
            <a:avLst/>
          </a:prstGeom>
        </p:spPr>
      </p:pic>
      <p:pic>
        <p:nvPicPr>
          <p:cNvPr id="111" name="Picture 110" descr="A line graph of different colored lines&#10;&#10;Description automatically generated">
            <a:extLst>
              <a:ext uri="{FF2B5EF4-FFF2-40B4-BE49-F238E27FC236}">
                <a16:creationId xmlns:a16="http://schemas.microsoft.com/office/drawing/2014/main" id="{233DE864-1C3E-8979-6786-952DC7F5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18" y="2155844"/>
            <a:ext cx="5079964" cy="3694520"/>
          </a:xfrm>
          <a:prstGeom prst="rect">
            <a:avLst/>
          </a:prstGeom>
        </p:spPr>
      </p:pic>
      <p:pic>
        <p:nvPicPr>
          <p:cNvPr id="113" name="Picture 1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838913-927D-0C03-E96A-3DAD671E3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64" y="630553"/>
            <a:ext cx="5324474" cy="38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404F-EDD4-45BC-AB21-15A93216C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2999"/>
            <a:ext cx="99468880" cy="39313071"/>
          </a:xfrm>
        </p:spPr>
        <p:txBody>
          <a:bodyPr>
            <a:normAutofit/>
          </a:bodyPr>
          <a:lstStyle/>
          <a:p>
            <a:r>
              <a:rPr lang="en-US" dirty="0"/>
              <a:t>How to take LTR results and build an ecosystem</a:t>
            </a:r>
          </a:p>
          <a:p>
            <a:pPr lvl="1"/>
            <a:r>
              <a:rPr lang="en-US" dirty="0"/>
              <a:t>We are constraining ourselves to assessed stocks</a:t>
            </a:r>
          </a:p>
          <a:p>
            <a:pPr lvl="1"/>
            <a:r>
              <a:rPr lang="en-US" dirty="0"/>
              <a:t>We’ve taken a trophic level approach</a:t>
            </a:r>
          </a:p>
          <a:p>
            <a:pPr lvl="2"/>
            <a:r>
              <a:rPr lang="en-US" dirty="0"/>
              <a:t>K space!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43ED8-B139-400D-BE18-882CD35EE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pic>
        <p:nvPicPr>
          <p:cNvPr id="109" name="Picture 10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CAA2C69-5CE8-16CE-B769-D8A50B31E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20980"/>
            <a:ext cx="6333892" cy="4606467"/>
          </a:xfrm>
          <a:prstGeom prst="rect">
            <a:avLst/>
          </a:prstGeom>
        </p:spPr>
      </p:pic>
      <p:pic>
        <p:nvPicPr>
          <p:cNvPr id="111" name="Picture 110" descr="A line graph of different colored lines&#10;&#10;Description automatically generated">
            <a:extLst>
              <a:ext uri="{FF2B5EF4-FFF2-40B4-BE49-F238E27FC236}">
                <a16:creationId xmlns:a16="http://schemas.microsoft.com/office/drawing/2014/main" id="{233DE864-1C3E-8979-6786-952DC7F54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7" y="2130470"/>
            <a:ext cx="5079964" cy="3694520"/>
          </a:xfrm>
          <a:prstGeom prst="rect">
            <a:avLst/>
          </a:prstGeom>
        </p:spPr>
      </p:pic>
      <p:pic>
        <p:nvPicPr>
          <p:cNvPr id="113" name="Picture 1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1838913-927D-0C03-E96A-3DAD671E3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73" y="2153873"/>
            <a:ext cx="5324474" cy="38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history Projection</a:t>
            </a:r>
          </a:p>
          <a:p>
            <a:pPr lvl="1"/>
            <a:r>
              <a:rPr lang="en-US" dirty="0"/>
              <a:t>For data rich stocks, we’re good!</a:t>
            </a:r>
          </a:p>
          <a:p>
            <a:pPr lvl="1"/>
            <a:r>
              <a:rPr lang="en-US" dirty="0"/>
              <a:t>For data poor stocks</a:t>
            </a:r>
          </a:p>
          <a:p>
            <a:pPr lvl="2"/>
            <a:r>
              <a:rPr lang="en-US" dirty="0"/>
              <a:t>Can we use survey data to parameterize our model?</a:t>
            </a:r>
          </a:p>
          <a:p>
            <a:pPr lvl="3"/>
            <a:r>
              <a:rPr lang="en-US" dirty="0"/>
              <a:t>Assumptions about natural mortality and catchability/selectivity</a:t>
            </a:r>
          </a:p>
          <a:p>
            <a:pPr lvl="3"/>
            <a:r>
              <a:rPr lang="en-US" dirty="0"/>
              <a:t>Availability of age structured data (at a minimum need recruits)</a:t>
            </a:r>
          </a:p>
          <a:p>
            <a:pPr lvl="3"/>
            <a:r>
              <a:rPr lang="en-US" dirty="0"/>
              <a:t>One could use life-history </a:t>
            </a:r>
          </a:p>
          <a:p>
            <a:pPr lvl="4"/>
            <a:r>
              <a:rPr lang="en-US" dirty="0"/>
              <a:t>Your results are meaningless in terms of a real-world ecosystem</a:t>
            </a:r>
          </a:p>
          <a:p>
            <a:pPr lvl="4"/>
            <a:r>
              <a:rPr lang="en-US" dirty="0"/>
              <a:t>You could do something in a ‘simulated world’</a:t>
            </a:r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/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1E783-A0DE-4FC0-8EE1-AA72B121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024" y="5715000"/>
                <a:ext cx="362902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81482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008719-CDED-414E-B367-C1177C07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5304498"/>
                  </p:ext>
                </p:extLst>
              </p:nvPr>
            </p:nvGraphicFramePr>
            <p:xfrm>
              <a:off x="8853687" y="3305392"/>
              <a:ext cx="25577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212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5690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05097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2000" r="-593443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00" r="-52413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000" r="-496078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2000" r="-4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2000" r="-3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2000" r="-2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2000" r="-106000" b="-7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2000" r="-6000" b="-7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39" t="-102000" r="-593443" b="-6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6897" t="-202000" r="-524138" b="-5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5294" t="-296078" r="-496078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42000" t="-404000" r="-406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2000" t="-504000" r="-306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42000" t="-604000" r="-206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42000" t="-704000" r="-106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42000" t="-704000" r="-6000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656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climate change?</a:t>
            </a:r>
          </a:p>
          <a:p>
            <a:r>
              <a:rPr lang="en-US" dirty="0"/>
              <a:t>Many options here</a:t>
            </a:r>
          </a:p>
          <a:p>
            <a:pPr lvl="1"/>
            <a:r>
              <a:rPr lang="en-US" dirty="0"/>
              <a:t>Productivity of the system</a:t>
            </a:r>
          </a:p>
          <a:p>
            <a:pPr lvl="1"/>
            <a:r>
              <a:rPr lang="en-US" dirty="0"/>
              <a:t>Biomass</a:t>
            </a:r>
          </a:p>
          <a:p>
            <a:pPr lvl="1"/>
            <a:r>
              <a:rPr lang="en-US" dirty="0"/>
              <a:t>Fecundity</a:t>
            </a:r>
          </a:p>
          <a:p>
            <a:pPr lvl="1"/>
            <a:r>
              <a:rPr lang="en-US" dirty="0"/>
              <a:t>Natural mortality</a:t>
            </a:r>
          </a:p>
          <a:p>
            <a:pPr lvl="1"/>
            <a:r>
              <a:rPr lang="en-US" dirty="0"/>
              <a:t>Rate of growth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interactions</a:t>
            </a:r>
          </a:p>
          <a:p>
            <a:pPr lvl="1"/>
            <a:endParaRPr lang="en-US" dirty="0"/>
          </a:p>
        </p:txBody>
      </p:sp>
      <p:pic>
        <p:nvPicPr>
          <p:cNvPr id="6146" name="Picture 2" descr="Fisheries - Become MSC certified | Marine Stewardship Council">
            <a:extLst>
              <a:ext uri="{FF2B5EF4-FFF2-40B4-BE49-F238E27FC236}">
                <a16:creationId xmlns:a16="http://schemas.microsoft.com/office/drawing/2014/main" id="{851D3241-3F6D-4082-ACEE-9520B526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45" y="3558268"/>
            <a:ext cx="5096387" cy="21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457C0DF-848B-44AA-8FA0-DC6D92FDD527}"/>
              </a:ext>
            </a:extLst>
          </p:cNvPr>
          <p:cNvSpPr txBox="1"/>
          <p:nvPr/>
        </p:nvSpPr>
        <p:spPr>
          <a:xfrm>
            <a:off x="1695635" y="1806576"/>
            <a:ext cx="104135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Topics of discussion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framework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Ecosystem Definition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Fishing Scenarios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Incorporating Climate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0070C0"/>
              </a:solidFill>
            </a:endParaRPr>
          </a:p>
          <a:p>
            <a:pPr algn="ctr" eaLnBrk="1" hangingPunct="1">
              <a:defRPr/>
            </a:pPr>
            <a:endParaRPr lang="fr-FR" altLang="fr-FR" sz="2000" dirty="0">
              <a:solidFill>
                <a:srgbClr val="0070C0"/>
              </a:solidFill>
            </a:endParaRPr>
          </a:p>
          <a:p>
            <a:pPr algn="ctr">
              <a:defRPr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8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384048" lvl="2" indent="0">
              <a:buNone/>
            </a:pPr>
            <a:endParaRPr lang="en-US" dirty="0"/>
          </a:p>
        </p:txBody>
      </p: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6AF083C-0B93-4B08-A6A5-26D125311283}"/>
              </a:ext>
            </a:extLst>
          </p:cNvPr>
          <p:cNvGrpSpPr/>
          <p:nvPr/>
        </p:nvGrpSpPr>
        <p:grpSpPr>
          <a:xfrm>
            <a:off x="7958214" y="5436857"/>
            <a:ext cx="302596" cy="315859"/>
            <a:chOff x="2407811" y="3944704"/>
            <a:chExt cx="981904" cy="1097174"/>
          </a:xfrm>
        </p:grpSpPr>
        <p:pic>
          <p:nvPicPr>
            <p:cNvPr id="159" name="Graphic 158" descr="Fish with solid fill">
              <a:extLst>
                <a:ext uri="{FF2B5EF4-FFF2-40B4-BE49-F238E27FC236}">
                  <a16:creationId xmlns:a16="http://schemas.microsoft.com/office/drawing/2014/main" id="{10F8B3BA-445E-46DB-B4AD-0F0ACB20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60" name="Graphic 159" descr="Fish with solid fill">
              <a:extLst>
                <a:ext uri="{FF2B5EF4-FFF2-40B4-BE49-F238E27FC236}">
                  <a16:creationId xmlns:a16="http://schemas.microsoft.com/office/drawing/2014/main" id="{73F262E6-3772-4438-9C97-72FDE794E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61" name="Graphic 160" descr="Fish with solid fill">
              <a:extLst>
                <a:ext uri="{FF2B5EF4-FFF2-40B4-BE49-F238E27FC236}">
                  <a16:creationId xmlns:a16="http://schemas.microsoft.com/office/drawing/2014/main" id="{887A30B4-0202-4207-B9E8-0DD09A0DE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62" name="Graphic 161" descr="Fish with solid fill">
              <a:extLst>
                <a:ext uri="{FF2B5EF4-FFF2-40B4-BE49-F238E27FC236}">
                  <a16:creationId xmlns:a16="http://schemas.microsoft.com/office/drawing/2014/main" id="{77FD4244-C84C-4D0B-82B0-D0394AF9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63" name="Graphic 162" descr="Fish with solid fill">
              <a:extLst>
                <a:ext uri="{FF2B5EF4-FFF2-40B4-BE49-F238E27FC236}">
                  <a16:creationId xmlns:a16="http://schemas.microsoft.com/office/drawing/2014/main" id="{940B537B-A61E-464C-9C34-E6B4CC88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64" name="Graphic 163" descr="Fish with solid fill">
              <a:extLst>
                <a:ext uri="{FF2B5EF4-FFF2-40B4-BE49-F238E27FC236}">
                  <a16:creationId xmlns:a16="http://schemas.microsoft.com/office/drawing/2014/main" id="{C54CEE82-0142-44FF-AE3A-39B00FFED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65" name="Graphic 164" descr="Fish with solid fill">
              <a:extLst>
                <a:ext uri="{FF2B5EF4-FFF2-40B4-BE49-F238E27FC236}">
                  <a16:creationId xmlns:a16="http://schemas.microsoft.com/office/drawing/2014/main" id="{7D32A67E-7B02-4DB2-9B40-7B8ADD37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66" name="Graphic 165" descr="Fish with solid fill">
              <a:extLst>
                <a:ext uri="{FF2B5EF4-FFF2-40B4-BE49-F238E27FC236}">
                  <a16:creationId xmlns:a16="http://schemas.microsoft.com/office/drawing/2014/main" id="{60F30578-BFD4-4135-BB3B-0221D802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67" name="Graphic 166" descr="Fish with solid fill">
              <a:extLst>
                <a:ext uri="{FF2B5EF4-FFF2-40B4-BE49-F238E27FC236}">
                  <a16:creationId xmlns:a16="http://schemas.microsoft.com/office/drawing/2014/main" id="{B7E0A97F-5539-4CB4-9848-D37AB88A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pic>
        <p:nvPicPr>
          <p:cNvPr id="178" name="Graphic 177" descr="Clownfish outline">
            <a:extLst>
              <a:ext uri="{FF2B5EF4-FFF2-40B4-BE49-F238E27FC236}">
                <a16:creationId xmlns:a16="http://schemas.microsoft.com/office/drawing/2014/main" id="{942B3D58-5244-46A0-BE4E-AC220375EA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2773" y="5943532"/>
            <a:ext cx="182387" cy="182387"/>
          </a:xfrm>
          <a:prstGeom prst="rect">
            <a:avLst/>
          </a:prstGeom>
        </p:spPr>
      </p:pic>
      <p:pic>
        <p:nvPicPr>
          <p:cNvPr id="179" name="Graphic 178" descr="Fish">
            <a:extLst>
              <a:ext uri="{FF2B5EF4-FFF2-40B4-BE49-F238E27FC236}">
                <a16:creationId xmlns:a16="http://schemas.microsoft.com/office/drawing/2014/main" id="{05507C39-5318-4968-889A-292078B40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4628" y="5977411"/>
            <a:ext cx="260096" cy="226472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7485C77-2029-44D2-AAAA-30A6BC54114A}"/>
              </a:ext>
            </a:extLst>
          </p:cNvPr>
          <p:cNvGrpSpPr/>
          <p:nvPr/>
        </p:nvGrpSpPr>
        <p:grpSpPr>
          <a:xfrm>
            <a:off x="8110614" y="5589257"/>
            <a:ext cx="302596" cy="315859"/>
            <a:chOff x="2407811" y="3944704"/>
            <a:chExt cx="981904" cy="1097174"/>
          </a:xfrm>
        </p:grpSpPr>
        <p:pic>
          <p:nvPicPr>
            <p:cNvPr id="240" name="Graphic 239" descr="Fish with solid fill">
              <a:extLst>
                <a:ext uri="{FF2B5EF4-FFF2-40B4-BE49-F238E27FC236}">
                  <a16:creationId xmlns:a16="http://schemas.microsoft.com/office/drawing/2014/main" id="{CBB73125-1B7B-4467-8647-EAD0DC19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241" name="Graphic 240" descr="Fish with solid fill">
              <a:extLst>
                <a:ext uri="{FF2B5EF4-FFF2-40B4-BE49-F238E27FC236}">
                  <a16:creationId xmlns:a16="http://schemas.microsoft.com/office/drawing/2014/main" id="{A3755079-56D4-483B-8EB8-4035C0A2B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242" name="Graphic 241" descr="Fish with solid fill">
              <a:extLst>
                <a:ext uri="{FF2B5EF4-FFF2-40B4-BE49-F238E27FC236}">
                  <a16:creationId xmlns:a16="http://schemas.microsoft.com/office/drawing/2014/main" id="{7A70FD27-80B6-4B6C-82A6-35F56298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43" name="Graphic 242" descr="Fish with solid fill">
              <a:extLst>
                <a:ext uri="{FF2B5EF4-FFF2-40B4-BE49-F238E27FC236}">
                  <a16:creationId xmlns:a16="http://schemas.microsoft.com/office/drawing/2014/main" id="{B763337E-E64B-48A5-A464-65FA5053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244" name="Graphic 243" descr="Fish with solid fill">
              <a:extLst>
                <a:ext uri="{FF2B5EF4-FFF2-40B4-BE49-F238E27FC236}">
                  <a16:creationId xmlns:a16="http://schemas.microsoft.com/office/drawing/2014/main" id="{20C02C47-8733-46CF-832B-664A7D0F7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245" name="Graphic 244" descr="Fish with solid fill">
              <a:extLst>
                <a:ext uri="{FF2B5EF4-FFF2-40B4-BE49-F238E27FC236}">
                  <a16:creationId xmlns:a16="http://schemas.microsoft.com/office/drawing/2014/main" id="{4774D2F1-7D9E-48DA-9C0F-E8C00747E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246" name="Graphic 245" descr="Fish with solid fill">
              <a:extLst>
                <a:ext uri="{FF2B5EF4-FFF2-40B4-BE49-F238E27FC236}">
                  <a16:creationId xmlns:a16="http://schemas.microsoft.com/office/drawing/2014/main" id="{ED36D405-134E-47FF-AA9A-FBF88EE32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247" name="Graphic 246" descr="Fish with solid fill">
              <a:extLst>
                <a:ext uri="{FF2B5EF4-FFF2-40B4-BE49-F238E27FC236}">
                  <a16:creationId xmlns:a16="http://schemas.microsoft.com/office/drawing/2014/main" id="{28BB3BB5-CC46-4CEE-860E-2E208E0E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248" name="Graphic 247" descr="Fish with solid fill">
              <a:extLst>
                <a:ext uri="{FF2B5EF4-FFF2-40B4-BE49-F238E27FC236}">
                  <a16:creationId xmlns:a16="http://schemas.microsoft.com/office/drawing/2014/main" id="{A69F8ACE-1835-42AA-B507-29EFDBBA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F02270D-3A40-4370-A959-DB92773F7511}"/>
              </a:ext>
            </a:extLst>
          </p:cNvPr>
          <p:cNvGrpSpPr/>
          <p:nvPr/>
        </p:nvGrpSpPr>
        <p:grpSpPr>
          <a:xfrm>
            <a:off x="7749200" y="2962843"/>
            <a:ext cx="154805" cy="278077"/>
            <a:chOff x="2887383" y="3944704"/>
            <a:chExt cx="502332" cy="965934"/>
          </a:xfrm>
        </p:grpSpPr>
        <p:pic>
          <p:nvPicPr>
            <p:cNvPr id="252" name="Graphic 251" descr="Fish with solid fill">
              <a:extLst>
                <a:ext uri="{FF2B5EF4-FFF2-40B4-BE49-F238E27FC236}">
                  <a16:creationId xmlns:a16="http://schemas.microsoft.com/office/drawing/2014/main" id="{6E48F8B4-0EA4-46BA-A296-19899B45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254" name="Graphic 253" descr="Fish with solid fill">
              <a:extLst>
                <a:ext uri="{FF2B5EF4-FFF2-40B4-BE49-F238E27FC236}">
                  <a16:creationId xmlns:a16="http://schemas.microsoft.com/office/drawing/2014/main" id="{2B468DE4-714B-4B79-8B66-F21D1D64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</p:grpSp>
      <p:pic>
        <p:nvPicPr>
          <p:cNvPr id="263" name="Graphic 262" descr="Koi with solid fill">
            <a:extLst>
              <a:ext uri="{FF2B5EF4-FFF2-40B4-BE49-F238E27FC236}">
                <a16:creationId xmlns:a16="http://schemas.microsoft.com/office/drawing/2014/main" id="{0CAF2DB1-D1E7-46D8-A392-062840D05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pic>
        <p:nvPicPr>
          <p:cNvPr id="264" name="Graphic 263" descr="Koi with solid fill">
            <a:extLst>
              <a:ext uri="{FF2B5EF4-FFF2-40B4-BE49-F238E27FC236}">
                <a16:creationId xmlns:a16="http://schemas.microsoft.com/office/drawing/2014/main" id="{B9AD2C31-2702-4B27-A82D-42D914C23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1746" y="3531492"/>
            <a:ext cx="219797" cy="2197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98F176-DA3F-4318-9B2F-CCC5AC25C629}"/>
              </a:ext>
            </a:extLst>
          </p:cNvPr>
          <p:cNvGrpSpPr/>
          <p:nvPr/>
        </p:nvGrpSpPr>
        <p:grpSpPr>
          <a:xfrm>
            <a:off x="400561" y="2165321"/>
            <a:ext cx="11014849" cy="4171084"/>
            <a:chOff x="400561" y="2165321"/>
            <a:chExt cx="11014849" cy="41710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6F13EA-1613-4C02-AF40-EF815D615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529" y="3623209"/>
              <a:ext cx="1766424" cy="763029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839FF16-C64E-4FF5-8594-E808CD99CF1D}"/>
                </a:ext>
              </a:extLst>
            </p:cNvPr>
            <p:cNvGrpSpPr/>
            <p:nvPr/>
          </p:nvGrpSpPr>
          <p:grpSpPr>
            <a:xfrm>
              <a:off x="9009399" y="2901602"/>
              <a:ext cx="2406011" cy="2109208"/>
              <a:chOff x="8925710" y="1650426"/>
              <a:chExt cx="2723693" cy="2385669"/>
            </a:xfrm>
          </p:grpSpPr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D2B35537-2819-4501-83FE-D8A5CAA25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25710" y="1650426"/>
                <a:ext cx="2723693" cy="2385669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96B0D2-E0D9-4364-B4DC-6A744EC796B6}"/>
                  </a:ext>
                </a:extLst>
              </p:cNvPr>
              <p:cNvGrpSpPr/>
              <p:nvPr/>
            </p:nvGrpSpPr>
            <p:grpSpPr>
              <a:xfrm>
                <a:off x="10971518" y="3310551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54" name="Graphic 53" descr="Clownfish outline">
                  <a:extLst>
                    <a:ext uri="{FF2B5EF4-FFF2-40B4-BE49-F238E27FC236}">
                      <a16:creationId xmlns:a16="http://schemas.microsoft.com/office/drawing/2014/main" id="{70EFA706-ABFF-49E2-B98F-12768C51F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55" name="Graphic 54" descr="Clownfish outline">
                  <a:extLst>
                    <a:ext uri="{FF2B5EF4-FFF2-40B4-BE49-F238E27FC236}">
                      <a16:creationId xmlns:a16="http://schemas.microsoft.com/office/drawing/2014/main" id="{1CD61676-3854-42F4-95DF-4E9F77B9A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6" name="Graphic 55" descr="Clownfish outline">
                  <a:extLst>
                    <a:ext uri="{FF2B5EF4-FFF2-40B4-BE49-F238E27FC236}">
                      <a16:creationId xmlns:a16="http://schemas.microsoft.com/office/drawing/2014/main" id="{14437EB0-3B51-4472-90BE-AA3446BE42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57" name="Graphic 56" descr="Clownfish outline">
                  <a:extLst>
                    <a:ext uri="{FF2B5EF4-FFF2-40B4-BE49-F238E27FC236}">
                      <a16:creationId xmlns:a16="http://schemas.microsoft.com/office/drawing/2014/main" id="{E7840AA6-2295-4574-BAFD-5D50609FB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0B4145-E1A3-4DCB-96E9-A9DAD6A1E6AA}"/>
                  </a:ext>
                </a:extLst>
              </p:cNvPr>
              <p:cNvGrpSpPr/>
              <p:nvPr/>
            </p:nvGrpSpPr>
            <p:grpSpPr>
              <a:xfrm>
                <a:off x="9014924" y="3435672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64" name="Graphic 63" descr="Fish">
                  <a:extLst>
                    <a:ext uri="{FF2B5EF4-FFF2-40B4-BE49-F238E27FC236}">
                      <a16:creationId xmlns:a16="http://schemas.microsoft.com/office/drawing/2014/main" id="{6C970104-1725-4340-840B-E94F35ABA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5" name="Graphic 64" descr="Fish">
                  <a:extLst>
                    <a:ext uri="{FF2B5EF4-FFF2-40B4-BE49-F238E27FC236}">
                      <a16:creationId xmlns:a16="http://schemas.microsoft.com/office/drawing/2014/main" id="{CE98FF85-5209-4128-A5A3-313F9232A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6" name="Graphic 65" descr="Fish">
                  <a:extLst>
                    <a:ext uri="{FF2B5EF4-FFF2-40B4-BE49-F238E27FC236}">
                      <a16:creationId xmlns:a16="http://schemas.microsoft.com/office/drawing/2014/main" id="{FD5328E3-E44E-4378-9133-0031DA3D5E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7" name="Graphic 66" descr="Fish">
                  <a:extLst>
                    <a:ext uri="{FF2B5EF4-FFF2-40B4-BE49-F238E27FC236}">
                      <a16:creationId xmlns:a16="http://schemas.microsoft.com/office/drawing/2014/main" id="{CD2F2441-6BC3-4F4A-A2B5-B4717278D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ish">
                  <a:extLst>
                    <a:ext uri="{FF2B5EF4-FFF2-40B4-BE49-F238E27FC236}">
                      <a16:creationId xmlns:a16="http://schemas.microsoft.com/office/drawing/2014/main" id="{37CE883B-ECC6-4BEA-A670-1B78822CB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69" name="Graphic 68" descr="Fish">
                  <a:extLst>
                    <a:ext uri="{FF2B5EF4-FFF2-40B4-BE49-F238E27FC236}">
                      <a16:creationId xmlns:a16="http://schemas.microsoft.com/office/drawing/2014/main" id="{24948D2A-9C6F-4276-A7E4-47012389B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0" name="Graphic 69" descr="Fish">
                  <a:extLst>
                    <a:ext uri="{FF2B5EF4-FFF2-40B4-BE49-F238E27FC236}">
                      <a16:creationId xmlns:a16="http://schemas.microsoft.com/office/drawing/2014/main" id="{14B5C142-19E0-43AB-877E-96EF33D110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976D133-FBB8-4148-8F46-67930D5C3CC6}"/>
                  </a:ext>
                </a:extLst>
              </p:cNvPr>
              <p:cNvGrpSpPr/>
              <p:nvPr/>
            </p:nvGrpSpPr>
            <p:grpSpPr>
              <a:xfrm>
                <a:off x="9258895" y="3183725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72" name="Graphic 71" descr="Fish">
                  <a:extLst>
                    <a:ext uri="{FF2B5EF4-FFF2-40B4-BE49-F238E27FC236}">
                      <a16:creationId xmlns:a16="http://schemas.microsoft.com/office/drawing/2014/main" id="{0F1F097D-25FC-4E26-A739-CFB1D9C5AB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3" name="Graphic 72" descr="Fish">
                  <a:extLst>
                    <a:ext uri="{FF2B5EF4-FFF2-40B4-BE49-F238E27FC236}">
                      <a16:creationId xmlns:a16="http://schemas.microsoft.com/office/drawing/2014/main" id="{90774DAC-4307-4711-A97E-383A40F4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4" name="Graphic 73" descr="Fish">
                  <a:extLst>
                    <a:ext uri="{FF2B5EF4-FFF2-40B4-BE49-F238E27FC236}">
                      <a16:creationId xmlns:a16="http://schemas.microsoft.com/office/drawing/2014/main" id="{FA9B5758-EC37-4521-AA73-FCD809D1D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5" name="Graphic 74" descr="Fish">
                  <a:extLst>
                    <a:ext uri="{FF2B5EF4-FFF2-40B4-BE49-F238E27FC236}">
                      <a16:creationId xmlns:a16="http://schemas.microsoft.com/office/drawing/2014/main" id="{FA58F18A-A953-42B5-954D-8636F121C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6" name="Graphic 75" descr="Fish">
                  <a:extLst>
                    <a:ext uri="{FF2B5EF4-FFF2-40B4-BE49-F238E27FC236}">
                      <a16:creationId xmlns:a16="http://schemas.microsoft.com/office/drawing/2014/main" id="{8FB1F881-99AB-49F3-BAB0-C9913E915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7" name="Graphic 76" descr="Fish">
                  <a:extLst>
                    <a:ext uri="{FF2B5EF4-FFF2-40B4-BE49-F238E27FC236}">
                      <a16:creationId xmlns:a16="http://schemas.microsoft.com/office/drawing/2014/main" id="{5D362879-D635-4920-9B7B-85A199AA5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8" name="Graphic 77" descr="Fish">
                  <a:extLst>
                    <a:ext uri="{FF2B5EF4-FFF2-40B4-BE49-F238E27FC236}">
                      <a16:creationId xmlns:a16="http://schemas.microsoft.com/office/drawing/2014/main" id="{4D460B8E-56F6-4B43-864E-7C30EC67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AE5EF8A-B31B-4A8E-A2C0-EC1C7E4B1EB3}"/>
                  </a:ext>
                </a:extLst>
              </p:cNvPr>
              <p:cNvGrpSpPr/>
              <p:nvPr/>
            </p:nvGrpSpPr>
            <p:grpSpPr>
              <a:xfrm>
                <a:off x="10971517" y="2971007"/>
                <a:ext cx="496609" cy="435576"/>
                <a:chOff x="2683164" y="4988160"/>
                <a:chExt cx="1108881" cy="684507"/>
              </a:xfrm>
            </p:grpSpPr>
            <p:pic>
              <p:nvPicPr>
                <p:cNvPr id="91" name="Graphic 90" descr="Clownfish outline">
                  <a:extLst>
                    <a:ext uri="{FF2B5EF4-FFF2-40B4-BE49-F238E27FC236}">
                      <a16:creationId xmlns:a16="http://schemas.microsoft.com/office/drawing/2014/main" id="{B871422F-837D-4564-884B-0D96A803E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2" name="Graphic 91" descr="Clownfish outline">
                  <a:extLst>
                    <a:ext uri="{FF2B5EF4-FFF2-40B4-BE49-F238E27FC236}">
                      <a16:creationId xmlns:a16="http://schemas.microsoft.com/office/drawing/2014/main" id="{503C9D1B-F490-41D6-B034-3A7914326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3" name="Graphic 92" descr="Clownfish outline">
                  <a:extLst>
                    <a:ext uri="{FF2B5EF4-FFF2-40B4-BE49-F238E27FC236}">
                      <a16:creationId xmlns:a16="http://schemas.microsoft.com/office/drawing/2014/main" id="{2D96067E-6410-4FA1-9C15-C27704CAF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94" name="Graphic 93" descr="Clownfish outline">
                  <a:extLst>
                    <a:ext uri="{FF2B5EF4-FFF2-40B4-BE49-F238E27FC236}">
                      <a16:creationId xmlns:a16="http://schemas.microsoft.com/office/drawing/2014/main" id="{A338EBB4-A40E-4792-8824-07453EB0A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F2E1D0-28A0-4726-B87B-4CFD00FB6ECC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63" y="4437856"/>
              <a:ext cx="1774190" cy="95271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56820F-D7D6-4883-BB77-E0D7E9A99F5C}"/>
                </a:ext>
              </a:extLst>
            </p:cNvPr>
            <p:cNvGrpSpPr/>
            <p:nvPr/>
          </p:nvGrpSpPr>
          <p:grpSpPr>
            <a:xfrm>
              <a:off x="400561" y="2762975"/>
              <a:ext cx="4019550" cy="3524250"/>
              <a:chOff x="400561" y="2762975"/>
              <a:chExt cx="4019550" cy="352425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7BDB144C-5994-4268-A562-76FB2DDFB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0561" y="2762975"/>
                <a:ext cx="4019550" cy="352425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A9A605D-0D29-4F24-9DAB-534CD831C76A}"/>
                  </a:ext>
                </a:extLst>
              </p:cNvPr>
              <p:cNvGrpSpPr/>
              <p:nvPr/>
            </p:nvGrpSpPr>
            <p:grpSpPr>
              <a:xfrm>
                <a:off x="507699" y="3429000"/>
                <a:ext cx="619138" cy="512020"/>
                <a:chOff x="4423917" y="3977433"/>
                <a:chExt cx="953608" cy="905706"/>
              </a:xfrm>
            </p:grpSpPr>
            <p:pic>
              <p:nvPicPr>
                <p:cNvPr id="6" name="Graphic 5" descr="Fish">
                  <a:extLst>
                    <a:ext uri="{FF2B5EF4-FFF2-40B4-BE49-F238E27FC236}">
                      <a16:creationId xmlns:a16="http://schemas.microsoft.com/office/drawing/2014/main" id="{A9E740C6-BBBF-4F96-A039-A0964EFA9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7" name="Graphic 6" descr="Fish">
                  <a:extLst>
                    <a:ext uri="{FF2B5EF4-FFF2-40B4-BE49-F238E27FC236}">
                      <a16:creationId xmlns:a16="http://schemas.microsoft.com/office/drawing/2014/main" id="{07DD62A4-778D-4E49-8605-1D8A5EF62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8" name="Graphic 7" descr="Fish">
                  <a:extLst>
                    <a:ext uri="{FF2B5EF4-FFF2-40B4-BE49-F238E27FC236}">
                      <a16:creationId xmlns:a16="http://schemas.microsoft.com/office/drawing/2014/main" id="{75640114-3CDD-4A51-830E-97B5F2D80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9" name="Graphic 8" descr="Fish">
                  <a:extLst>
                    <a:ext uri="{FF2B5EF4-FFF2-40B4-BE49-F238E27FC236}">
                      <a16:creationId xmlns:a16="http://schemas.microsoft.com/office/drawing/2014/main" id="{6D483783-63E0-4999-96AC-4C7322836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0" name="Graphic 9" descr="Fish">
                  <a:extLst>
                    <a:ext uri="{FF2B5EF4-FFF2-40B4-BE49-F238E27FC236}">
                      <a16:creationId xmlns:a16="http://schemas.microsoft.com/office/drawing/2014/main" id="{BFCA59B0-0270-42BE-A5D2-395AA558E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1" name="Graphic 10" descr="Fish">
                  <a:extLst>
                    <a:ext uri="{FF2B5EF4-FFF2-40B4-BE49-F238E27FC236}">
                      <a16:creationId xmlns:a16="http://schemas.microsoft.com/office/drawing/2014/main" id="{AD80B4DE-9661-4950-8165-F7262B324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2" name="Graphic 11" descr="Fish">
                  <a:extLst>
                    <a:ext uri="{FF2B5EF4-FFF2-40B4-BE49-F238E27FC236}">
                      <a16:creationId xmlns:a16="http://schemas.microsoft.com/office/drawing/2014/main" id="{CD0C0A71-C23D-43E9-98CB-56153494D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A6BEC8D-25DF-4FD1-95CE-2C823AECD3AA}"/>
                  </a:ext>
                </a:extLst>
              </p:cNvPr>
              <p:cNvGrpSpPr/>
              <p:nvPr/>
            </p:nvGrpSpPr>
            <p:grpSpPr>
              <a:xfrm>
                <a:off x="458226" y="5396598"/>
                <a:ext cx="619138" cy="512020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17" name="Graphic 16" descr="Fish">
                  <a:extLst>
                    <a:ext uri="{FF2B5EF4-FFF2-40B4-BE49-F238E27FC236}">
                      <a16:creationId xmlns:a16="http://schemas.microsoft.com/office/drawing/2014/main" id="{29A04A96-AC90-4D25-8D8D-6AD6B1363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8" name="Graphic 17" descr="Fish">
                  <a:extLst>
                    <a:ext uri="{FF2B5EF4-FFF2-40B4-BE49-F238E27FC236}">
                      <a16:creationId xmlns:a16="http://schemas.microsoft.com/office/drawing/2014/main" id="{6ABCBD72-7833-46B7-8476-713108D86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19" name="Graphic 18" descr="Fish">
                  <a:extLst>
                    <a:ext uri="{FF2B5EF4-FFF2-40B4-BE49-F238E27FC236}">
                      <a16:creationId xmlns:a16="http://schemas.microsoft.com/office/drawing/2014/main" id="{3FA1FCED-6379-4799-8FEB-1E7345DDDB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0" name="Graphic 19" descr="Fish">
                  <a:extLst>
                    <a:ext uri="{FF2B5EF4-FFF2-40B4-BE49-F238E27FC236}">
                      <a16:creationId xmlns:a16="http://schemas.microsoft.com/office/drawing/2014/main" id="{5FEAE63D-30A2-4BA6-8BC2-1EEF32634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" name="Graphic 20" descr="Fish">
                  <a:extLst>
                    <a:ext uri="{FF2B5EF4-FFF2-40B4-BE49-F238E27FC236}">
                      <a16:creationId xmlns:a16="http://schemas.microsoft.com/office/drawing/2014/main" id="{564FE834-244A-4B45-9CDD-9094D1596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2" name="Graphic 21" descr="Fish">
                  <a:extLst>
                    <a:ext uri="{FF2B5EF4-FFF2-40B4-BE49-F238E27FC236}">
                      <a16:creationId xmlns:a16="http://schemas.microsoft.com/office/drawing/2014/main" id="{8C6F2657-C7DA-43FB-9602-43106C533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" name="Graphic 22" descr="Fish">
                  <a:extLst>
                    <a:ext uri="{FF2B5EF4-FFF2-40B4-BE49-F238E27FC236}">
                      <a16:creationId xmlns:a16="http://schemas.microsoft.com/office/drawing/2014/main" id="{F544930D-BB6F-4040-8F73-8D3D204F0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2224939-6D3E-4F14-8A6F-BFF04E034531}"/>
                  </a:ext>
                </a:extLst>
              </p:cNvPr>
              <p:cNvGrpSpPr/>
              <p:nvPr/>
            </p:nvGrpSpPr>
            <p:grpSpPr>
              <a:xfrm>
                <a:off x="2683164" y="4988160"/>
                <a:ext cx="1108881" cy="684507"/>
                <a:chOff x="2683164" y="4988160"/>
                <a:chExt cx="1108881" cy="684507"/>
              </a:xfrm>
            </p:grpSpPr>
            <p:pic>
              <p:nvPicPr>
                <p:cNvPr id="25" name="Graphic 24" descr="Clownfish outline">
                  <a:extLst>
                    <a:ext uri="{FF2B5EF4-FFF2-40B4-BE49-F238E27FC236}">
                      <a16:creationId xmlns:a16="http://schemas.microsoft.com/office/drawing/2014/main" id="{647D1168-D60E-4B23-A406-7822ECA03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4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6" name="Graphic 25" descr="Clownfish outline">
                  <a:extLst>
                    <a:ext uri="{FF2B5EF4-FFF2-40B4-BE49-F238E27FC236}">
                      <a16:creationId xmlns:a16="http://schemas.microsoft.com/office/drawing/2014/main" id="{66245C36-DA87-45DB-A288-8CAB92767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7" name="Graphic 26" descr="Clownfish outline">
                  <a:extLst>
                    <a:ext uri="{FF2B5EF4-FFF2-40B4-BE49-F238E27FC236}">
                      <a16:creationId xmlns:a16="http://schemas.microsoft.com/office/drawing/2014/main" id="{D5B76553-D29D-48E6-9402-EDD4FB4AA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8" name="Graphic 27" descr="Clownfish outline">
                  <a:extLst>
                    <a:ext uri="{FF2B5EF4-FFF2-40B4-BE49-F238E27FC236}">
                      <a16:creationId xmlns:a16="http://schemas.microsoft.com/office/drawing/2014/main" id="{76CE3DE3-0362-4DE8-986A-0E60BAA5D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596B78F-5982-4426-98A7-B4EF4CF74C8B}"/>
                  </a:ext>
                </a:extLst>
              </p:cNvPr>
              <p:cNvGrpSpPr/>
              <p:nvPr/>
            </p:nvGrpSpPr>
            <p:grpSpPr>
              <a:xfrm>
                <a:off x="2407811" y="3944704"/>
                <a:ext cx="981904" cy="1097174"/>
                <a:chOff x="2407811" y="3944704"/>
                <a:chExt cx="981904" cy="1097174"/>
              </a:xfrm>
            </p:grpSpPr>
            <p:pic>
              <p:nvPicPr>
                <p:cNvPr id="103" name="Graphic 102" descr="Fish with solid fill">
                  <a:extLst>
                    <a:ext uri="{FF2B5EF4-FFF2-40B4-BE49-F238E27FC236}">
                      <a16:creationId xmlns:a16="http://schemas.microsoft.com/office/drawing/2014/main" id="{B8A6A54D-5916-44F2-A339-F0DF325F2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244913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4" name="Graphic 103" descr="Fish with solid fill">
                  <a:extLst>
                    <a:ext uri="{FF2B5EF4-FFF2-40B4-BE49-F238E27FC236}">
                      <a16:creationId xmlns:a16="http://schemas.microsoft.com/office/drawing/2014/main" id="{C8974280-1EE1-427F-983B-02B6EE78E2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7811" y="4478859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5" name="Graphic 104" descr="Fish with solid fill">
                  <a:extLst>
                    <a:ext uri="{FF2B5EF4-FFF2-40B4-BE49-F238E27FC236}">
                      <a16:creationId xmlns:a16="http://schemas.microsoft.com/office/drawing/2014/main" id="{1920A272-76A2-4C8F-8D34-C5A18E75F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7383" y="394470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Fish with solid fill">
                  <a:extLst>
                    <a:ext uri="{FF2B5EF4-FFF2-40B4-BE49-F238E27FC236}">
                      <a16:creationId xmlns:a16="http://schemas.microsoft.com/office/drawing/2014/main" id="{01C62DF0-172A-4976-A607-8729304A8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3899" y="476652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Fish with solid fill">
                  <a:extLst>
                    <a:ext uri="{FF2B5EF4-FFF2-40B4-BE49-F238E27FC236}">
                      <a16:creationId xmlns:a16="http://schemas.microsoft.com/office/drawing/2014/main" id="{16469526-8946-4F0C-900E-8FA3098DB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4362" y="463528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8" name="Graphic 107" descr="Fish with solid fill">
                  <a:extLst>
                    <a:ext uri="{FF2B5EF4-FFF2-40B4-BE49-F238E27FC236}">
                      <a16:creationId xmlns:a16="http://schemas.microsoft.com/office/drawing/2014/main" id="{3AEFF749-8C7E-4DA2-870B-56DB187D4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8546" y="4083834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09" name="Graphic 108" descr="Fish with solid fill">
                  <a:extLst>
                    <a:ext uri="{FF2B5EF4-FFF2-40B4-BE49-F238E27FC236}">
                      <a16:creationId xmlns:a16="http://schemas.microsoft.com/office/drawing/2014/main" id="{893D213A-E99F-41CD-B92D-2B68A6F3F2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801" y="4178888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0" name="Graphic 109" descr="Fish with solid fill">
                  <a:extLst>
                    <a:ext uri="{FF2B5EF4-FFF2-40B4-BE49-F238E27FC236}">
                      <a16:creationId xmlns:a16="http://schemas.microsoft.com/office/drawing/2014/main" id="{8A5ECE0E-D7F2-4379-A94E-AF4DDABF9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389" y="4306905"/>
                  <a:ext cx="275353" cy="275353"/>
                </a:xfrm>
                <a:prstGeom prst="rect">
                  <a:avLst/>
                </a:prstGeom>
              </p:spPr>
            </p:pic>
            <p:pic>
              <p:nvPicPr>
                <p:cNvPr id="114" name="Graphic 113" descr="Fish with solid fill">
                  <a:extLst>
                    <a:ext uri="{FF2B5EF4-FFF2-40B4-BE49-F238E27FC236}">
                      <a16:creationId xmlns:a16="http://schemas.microsoft.com/office/drawing/2014/main" id="{53093F69-2F28-494A-A149-E8794E763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900" y="4581483"/>
                  <a:ext cx="275353" cy="2753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3E0F0B-6937-4AB9-89F5-14B6822CC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158" y="4237880"/>
              <a:ext cx="4323417" cy="190602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9AEA9972-F4DA-4D15-BD95-ED8EA574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02714" y="4520266"/>
              <a:ext cx="2082638" cy="1816139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965F3C-2B71-4070-B6AE-07B8E126D909}"/>
                </a:ext>
              </a:extLst>
            </p:cNvPr>
            <p:cNvGrpSpPr/>
            <p:nvPr/>
          </p:nvGrpSpPr>
          <p:grpSpPr>
            <a:xfrm>
              <a:off x="7538594" y="5270405"/>
              <a:ext cx="302596" cy="315859"/>
              <a:chOff x="2407811" y="3944704"/>
              <a:chExt cx="981904" cy="1097174"/>
            </a:xfrm>
          </p:grpSpPr>
          <p:pic>
            <p:nvPicPr>
              <p:cNvPr id="149" name="Graphic 148" descr="Fish with solid fill">
                <a:extLst>
                  <a:ext uri="{FF2B5EF4-FFF2-40B4-BE49-F238E27FC236}">
                    <a16:creationId xmlns:a16="http://schemas.microsoft.com/office/drawing/2014/main" id="{59E10382-6C7D-4014-8446-A1C1AF373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244913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0" name="Graphic 149" descr="Fish with solid fill">
                <a:extLst>
                  <a:ext uri="{FF2B5EF4-FFF2-40B4-BE49-F238E27FC236}">
                    <a16:creationId xmlns:a16="http://schemas.microsoft.com/office/drawing/2014/main" id="{E15EBADD-E0C7-4F07-9206-8676E8CC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07811" y="4478859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1" name="Graphic 150" descr="Fish with solid fill">
                <a:extLst>
                  <a:ext uri="{FF2B5EF4-FFF2-40B4-BE49-F238E27FC236}">
                    <a16:creationId xmlns:a16="http://schemas.microsoft.com/office/drawing/2014/main" id="{FAD9D788-CB95-4C50-B31B-C8D2A0864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7383" y="394470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2" name="Graphic 151" descr="Fish with solid fill">
                <a:extLst>
                  <a:ext uri="{FF2B5EF4-FFF2-40B4-BE49-F238E27FC236}">
                    <a16:creationId xmlns:a16="http://schemas.microsoft.com/office/drawing/2014/main" id="{112ABAAD-76C7-4778-9071-C82F6135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73899" y="476652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3" name="Graphic 152" descr="Fish with solid fill">
                <a:extLst>
                  <a:ext uri="{FF2B5EF4-FFF2-40B4-BE49-F238E27FC236}">
                    <a16:creationId xmlns:a16="http://schemas.microsoft.com/office/drawing/2014/main" id="{2F76CAA9-C8B8-4426-97B9-BA69ACE0C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14362" y="463528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4" name="Graphic 153" descr="Fish with solid fill">
                <a:extLst>
                  <a:ext uri="{FF2B5EF4-FFF2-40B4-BE49-F238E27FC236}">
                    <a16:creationId xmlns:a16="http://schemas.microsoft.com/office/drawing/2014/main" id="{A47D0201-CD38-4E47-9A05-7BAA8E9D5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98546" y="4083834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5" name="Graphic 154" descr="Fish with solid fill">
                <a:extLst>
                  <a:ext uri="{FF2B5EF4-FFF2-40B4-BE49-F238E27FC236}">
                    <a16:creationId xmlns:a16="http://schemas.microsoft.com/office/drawing/2014/main" id="{8E00CEE2-0368-45D1-A800-EAD9BB5D6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5801" y="4178888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6" name="Graphic 155" descr="Fish with solid fill">
                <a:extLst>
                  <a:ext uri="{FF2B5EF4-FFF2-40B4-BE49-F238E27FC236}">
                    <a16:creationId xmlns:a16="http://schemas.microsoft.com/office/drawing/2014/main" id="{72879F91-24C3-4BB0-9309-584853111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57389" y="4306905"/>
                <a:ext cx="275353" cy="275353"/>
              </a:xfrm>
              <a:prstGeom prst="rect">
                <a:avLst/>
              </a:prstGeom>
            </p:spPr>
          </p:pic>
          <p:pic>
            <p:nvPicPr>
              <p:cNvPr id="157" name="Graphic 156" descr="Fish with solid fill">
                <a:extLst>
                  <a:ext uri="{FF2B5EF4-FFF2-40B4-BE49-F238E27FC236}">
                    <a16:creationId xmlns:a16="http://schemas.microsoft.com/office/drawing/2014/main" id="{9F033115-0625-4B64-914F-0ABFA179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06900" y="4581483"/>
                <a:ext cx="275353" cy="275353"/>
              </a:xfrm>
              <a:prstGeom prst="rect">
                <a:avLst/>
              </a:prstGeom>
            </p:spPr>
          </p:pic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7359014-9439-4143-B9B5-55D49674A709}"/>
                </a:ext>
              </a:extLst>
            </p:cNvPr>
            <p:cNvGrpSpPr/>
            <p:nvPr/>
          </p:nvGrpSpPr>
          <p:grpSpPr>
            <a:xfrm>
              <a:off x="6439315" y="2165321"/>
              <a:ext cx="1852826" cy="1854093"/>
              <a:chOff x="6147514" y="2752214"/>
              <a:chExt cx="2411557" cy="238566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175A826-4D7E-42AE-8F4E-84C16150C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514" y="2752214"/>
                <a:ext cx="2411557" cy="2385669"/>
              </a:xfrm>
              <a:prstGeom prst="rect">
                <a:avLst/>
              </a:prstGeom>
            </p:spPr>
          </p:pic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F60BA749-74DF-446B-AF84-8879932678FC}"/>
                  </a:ext>
                </a:extLst>
              </p:cNvPr>
              <p:cNvGrpSpPr/>
              <p:nvPr/>
            </p:nvGrpSpPr>
            <p:grpSpPr>
              <a:xfrm>
                <a:off x="7799349" y="4410418"/>
                <a:ext cx="452687" cy="403998"/>
                <a:chOff x="2683163" y="4988160"/>
                <a:chExt cx="1108882" cy="684507"/>
              </a:xfrm>
            </p:grpSpPr>
            <p:pic>
              <p:nvPicPr>
                <p:cNvPr id="204" name="Graphic 203" descr="Clownfish outline">
                  <a:extLst>
                    <a:ext uri="{FF2B5EF4-FFF2-40B4-BE49-F238E27FC236}">
                      <a16:creationId xmlns:a16="http://schemas.microsoft.com/office/drawing/2014/main" id="{9A7F9F7D-7831-44CA-9E79-D1F08ECCE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3163" y="4988160"/>
                  <a:ext cx="408437" cy="408438"/>
                </a:xfrm>
                <a:prstGeom prst="rect">
                  <a:avLst/>
                </a:prstGeom>
              </p:spPr>
            </p:pic>
            <p:pic>
              <p:nvPicPr>
                <p:cNvPr id="205" name="Graphic 204" descr="Clownfish outline">
                  <a:extLst>
                    <a:ext uri="{FF2B5EF4-FFF2-40B4-BE49-F238E27FC236}">
                      <a16:creationId xmlns:a16="http://schemas.microsoft.com/office/drawing/2014/main" id="{E4126CC1-DC02-40CD-8715-312DB7557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0143" y="5264229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6" name="Graphic 205" descr="Clownfish outline">
                  <a:extLst>
                    <a:ext uri="{FF2B5EF4-FFF2-40B4-BE49-F238E27FC236}">
                      <a16:creationId xmlns:a16="http://schemas.microsoft.com/office/drawing/2014/main" id="{263A6171-C1E3-4F92-8ECE-2816E7E9C3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2467" y="4988160"/>
                  <a:ext cx="408438" cy="408438"/>
                </a:xfrm>
                <a:prstGeom prst="rect">
                  <a:avLst/>
                </a:prstGeom>
              </p:spPr>
            </p:pic>
            <p:pic>
              <p:nvPicPr>
                <p:cNvPr id="207" name="Graphic 206" descr="Clownfish outline">
                  <a:extLst>
                    <a:ext uri="{FF2B5EF4-FFF2-40B4-BE49-F238E27FC236}">
                      <a16:creationId xmlns:a16="http://schemas.microsoft.com/office/drawing/2014/main" id="{BCF1F2B6-CBEB-4CDD-B833-9B2EC729B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83607" y="5186349"/>
                  <a:ext cx="408438" cy="408438"/>
                </a:xfrm>
                <a:prstGeom prst="rect">
                  <a:avLst/>
                </a:prstGeom>
              </p:spPr>
            </p:pic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76D65390-2416-467A-9FAA-5A21E32C875F}"/>
                  </a:ext>
                </a:extLst>
              </p:cNvPr>
              <p:cNvGrpSpPr/>
              <p:nvPr/>
            </p:nvGrpSpPr>
            <p:grpSpPr>
              <a:xfrm>
                <a:off x="6207185" y="4544577"/>
                <a:ext cx="371456" cy="346601"/>
                <a:chOff x="4423917" y="3977433"/>
                <a:chExt cx="953608" cy="905706"/>
              </a:xfrm>
              <a:solidFill>
                <a:srgbClr val="00B050"/>
              </a:solidFill>
            </p:grpSpPr>
            <p:pic>
              <p:nvPicPr>
                <p:cNvPr id="209" name="Graphic 208" descr="Fish">
                  <a:extLst>
                    <a:ext uri="{FF2B5EF4-FFF2-40B4-BE49-F238E27FC236}">
                      <a16:creationId xmlns:a16="http://schemas.microsoft.com/office/drawing/2014/main" id="{EE34F0FA-3024-41CA-A435-1F329182C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0" name="Graphic 209" descr="Fish">
                  <a:extLst>
                    <a:ext uri="{FF2B5EF4-FFF2-40B4-BE49-F238E27FC236}">
                      <a16:creationId xmlns:a16="http://schemas.microsoft.com/office/drawing/2014/main" id="{963B4714-CCF8-493E-8FD0-4AC8152B5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1" name="Graphic 210" descr="Fish">
                  <a:extLst>
                    <a:ext uri="{FF2B5EF4-FFF2-40B4-BE49-F238E27FC236}">
                      <a16:creationId xmlns:a16="http://schemas.microsoft.com/office/drawing/2014/main" id="{B28CA738-E9BB-491F-903B-C6586ED91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2" name="Graphic 211" descr="Fish">
                  <a:extLst>
                    <a:ext uri="{FF2B5EF4-FFF2-40B4-BE49-F238E27FC236}">
                      <a16:creationId xmlns:a16="http://schemas.microsoft.com/office/drawing/2014/main" id="{10CB34AF-BC12-4E99-8BAB-70DCB2B14D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3" name="Graphic 212" descr="Fish">
                  <a:extLst>
                    <a:ext uri="{FF2B5EF4-FFF2-40B4-BE49-F238E27FC236}">
                      <a16:creationId xmlns:a16="http://schemas.microsoft.com/office/drawing/2014/main" id="{2D70ED03-850A-4B2D-AB25-AA5CC4984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4" name="Graphic 213" descr="Fish">
                  <a:extLst>
                    <a:ext uri="{FF2B5EF4-FFF2-40B4-BE49-F238E27FC236}">
                      <a16:creationId xmlns:a16="http://schemas.microsoft.com/office/drawing/2014/main" id="{EDE6B600-10FE-4D22-BCB3-BC1148349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15" name="Graphic 214" descr="Fish">
                  <a:extLst>
                    <a:ext uri="{FF2B5EF4-FFF2-40B4-BE49-F238E27FC236}">
                      <a16:creationId xmlns:a16="http://schemas.microsoft.com/office/drawing/2014/main" id="{1E14721B-05C5-4038-A77E-B11F4EEE8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3D8BDA1-A63A-4FF7-9E58-3BC6D7F3C4BA}"/>
                  </a:ext>
                </a:extLst>
              </p:cNvPr>
              <p:cNvGrpSpPr/>
              <p:nvPr/>
            </p:nvGrpSpPr>
            <p:grpSpPr>
              <a:xfrm>
                <a:off x="6226204" y="3321983"/>
                <a:ext cx="371456" cy="346601"/>
                <a:chOff x="4423917" y="3977433"/>
                <a:chExt cx="953608" cy="905706"/>
              </a:xfrm>
            </p:grpSpPr>
            <p:pic>
              <p:nvPicPr>
                <p:cNvPr id="230" name="Graphic 229" descr="Fish">
                  <a:extLst>
                    <a:ext uri="{FF2B5EF4-FFF2-40B4-BE49-F238E27FC236}">
                      <a16:creationId xmlns:a16="http://schemas.microsoft.com/office/drawing/2014/main" id="{82F64F3B-B7F1-4A8D-8346-0A77B00BF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917" y="3977433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1" name="Graphic 230" descr="Fish">
                  <a:extLst>
                    <a:ext uri="{FF2B5EF4-FFF2-40B4-BE49-F238E27FC236}">
                      <a16:creationId xmlns:a16="http://schemas.microsoft.com/office/drawing/2014/main" id="{AA827804-701C-4C6A-BCF3-C4D3F40790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54765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2" name="Graphic 231" descr="Fish">
                  <a:extLst>
                    <a:ext uri="{FF2B5EF4-FFF2-40B4-BE49-F238E27FC236}">
                      <a16:creationId xmlns:a16="http://schemas.microsoft.com/office/drawing/2014/main" id="{8E6F33BD-B2A9-4378-BA23-FDB55A40D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4521" y="41777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3" name="Graphic 232" descr="Fish">
                  <a:extLst>
                    <a:ext uri="{FF2B5EF4-FFF2-40B4-BE49-F238E27FC236}">
                      <a16:creationId xmlns:a16="http://schemas.microsoft.com/office/drawing/2014/main" id="{6A9BE363-5CE6-4581-A8BB-98ADB67B64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7165" y="43301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4" name="Graphic 233" descr="Fish">
                  <a:extLst>
                    <a:ext uri="{FF2B5EF4-FFF2-40B4-BE49-F238E27FC236}">
                      <a16:creationId xmlns:a16="http://schemas.microsoft.com/office/drawing/2014/main" id="{A4EC73EB-8B25-4132-B899-B8DCEF9CC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565" y="44825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5" name="Graphic 234" descr="Fish">
                  <a:extLst>
                    <a:ext uri="{FF2B5EF4-FFF2-40B4-BE49-F238E27FC236}">
                      <a16:creationId xmlns:a16="http://schemas.microsoft.com/office/drawing/2014/main" id="{C3DE7C01-5EA4-4252-BE9B-15EDA8B12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921" y="4341035"/>
                  <a:ext cx="400604" cy="400604"/>
                </a:xfrm>
                <a:prstGeom prst="rect">
                  <a:avLst/>
                </a:prstGeom>
              </p:spPr>
            </p:pic>
            <p:pic>
              <p:nvPicPr>
                <p:cNvPr id="236" name="Graphic 235" descr="Fish">
                  <a:extLst>
                    <a:ext uri="{FF2B5EF4-FFF2-40B4-BE49-F238E27FC236}">
                      <a16:creationId xmlns:a16="http://schemas.microsoft.com/office/drawing/2014/main" id="{3065C414-4FA4-45CA-9AAA-36983BA11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7467" y="4043266"/>
                  <a:ext cx="400604" cy="400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6" name="Graphic 265" descr="Koi with solid fill">
              <a:extLst>
                <a:ext uri="{FF2B5EF4-FFF2-40B4-BE49-F238E27FC236}">
                  <a16:creationId xmlns:a16="http://schemas.microsoft.com/office/drawing/2014/main" id="{05351D10-128D-4F26-878E-5DD8FA26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19287" y="4505102"/>
              <a:ext cx="271924" cy="271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06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7BDB144C-5994-4268-A562-76FB2DDF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61" y="2762975"/>
            <a:ext cx="4019550" cy="3524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2E477F-5079-4ECB-B95F-D125B98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4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0EA69-F49B-446F-B61E-00975AF7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impact of varying catch strategies on the diversity of stocks within an ecosystem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does redistributing catch across species impact function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Are their optimal harvesting strategies that can optimize functional diversity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dirty="0"/>
              <a:t>How might climate impacts influence these strategies</a:t>
            </a:r>
          </a:p>
          <a:p>
            <a:pPr marL="384048" lvl="2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9A605D-0D29-4F24-9DAB-534CD831C76A}"/>
              </a:ext>
            </a:extLst>
          </p:cNvPr>
          <p:cNvGrpSpPr/>
          <p:nvPr/>
        </p:nvGrpSpPr>
        <p:grpSpPr>
          <a:xfrm>
            <a:off x="507699" y="3429000"/>
            <a:ext cx="619138" cy="512020"/>
            <a:chOff x="4423917" y="3977433"/>
            <a:chExt cx="953608" cy="905706"/>
          </a:xfrm>
        </p:grpSpPr>
        <p:pic>
          <p:nvPicPr>
            <p:cNvPr id="6" name="Graphic 5" descr="Fish">
              <a:extLst>
                <a:ext uri="{FF2B5EF4-FFF2-40B4-BE49-F238E27FC236}">
                  <a16:creationId xmlns:a16="http://schemas.microsoft.com/office/drawing/2014/main" id="{A9E740C6-BBBF-4F96-A039-A0964EFA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7" name="Graphic 6" descr="Fish">
              <a:extLst>
                <a:ext uri="{FF2B5EF4-FFF2-40B4-BE49-F238E27FC236}">
                  <a16:creationId xmlns:a16="http://schemas.microsoft.com/office/drawing/2014/main" id="{07DD62A4-778D-4E49-8605-1D8A5EF62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8" name="Graphic 7" descr="Fish">
              <a:extLst>
                <a:ext uri="{FF2B5EF4-FFF2-40B4-BE49-F238E27FC236}">
                  <a16:creationId xmlns:a16="http://schemas.microsoft.com/office/drawing/2014/main" id="{75640114-3CDD-4A51-830E-97B5F2D80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9" name="Graphic 8" descr="Fish">
              <a:extLst>
                <a:ext uri="{FF2B5EF4-FFF2-40B4-BE49-F238E27FC236}">
                  <a16:creationId xmlns:a16="http://schemas.microsoft.com/office/drawing/2014/main" id="{6D483783-63E0-4999-96AC-4C732283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0" name="Graphic 9" descr="Fish">
              <a:extLst>
                <a:ext uri="{FF2B5EF4-FFF2-40B4-BE49-F238E27FC236}">
                  <a16:creationId xmlns:a16="http://schemas.microsoft.com/office/drawing/2014/main" id="{BFCA59B0-0270-42BE-A5D2-395AA558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1" name="Graphic 10" descr="Fish">
              <a:extLst>
                <a:ext uri="{FF2B5EF4-FFF2-40B4-BE49-F238E27FC236}">
                  <a16:creationId xmlns:a16="http://schemas.microsoft.com/office/drawing/2014/main" id="{AD80B4DE-9661-4950-8165-F7262B32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2" name="Graphic 11" descr="Fish">
              <a:extLst>
                <a:ext uri="{FF2B5EF4-FFF2-40B4-BE49-F238E27FC236}">
                  <a16:creationId xmlns:a16="http://schemas.microsoft.com/office/drawing/2014/main" id="{CD0C0A71-C23D-43E9-98CB-56153494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BEC8D-25DF-4FD1-95CE-2C823AECD3AA}"/>
              </a:ext>
            </a:extLst>
          </p:cNvPr>
          <p:cNvGrpSpPr/>
          <p:nvPr/>
        </p:nvGrpSpPr>
        <p:grpSpPr>
          <a:xfrm>
            <a:off x="458226" y="5396598"/>
            <a:ext cx="619138" cy="512020"/>
            <a:chOff x="4423917" y="3977433"/>
            <a:chExt cx="953608" cy="905706"/>
          </a:xfrm>
          <a:solidFill>
            <a:srgbClr val="00B050"/>
          </a:solidFill>
        </p:grpSpPr>
        <p:pic>
          <p:nvPicPr>
            <p:cNvPr id="17" name="Graphic 16" descr="Fish">
              <a:extLst>
                <a:ext uri="{FF2B5EF4-FFF2-40B4-BE49-F238E27FC236}">
                  <a16:creationId xmlns:a16="http://schemas.microsoft.com/office/drawing/2014/main" id="{29A04A96-AC90-4D25-8D8D-6AD6B1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8" name="Graphic 17" descr="Fish">
              <a:extLst>
                <a:ext uri="{FF2B5EF4-FFF2-40B4-BE49-F238E27FC236}">
                  <a16:creationId xmlns:a16="http://schemas.microsoft.com/office/drawing/2014/main" id="{6ABCBD72-7833-46B7-8476-713108D86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9" name="Graphic 18" descr="Fish">
              <a:extLst>
                <a:ext uri="{FF2B5EF4-FFF2-40B4-BE49-F238E27FC236}">
                  <a16:creationId xmlns:a16="http://schemas.microsoft.com/office/drawing/2014/main" id="{3FA1FCED-6379-4799-8FEB-1E7345DD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20" name="Graphic 19" descr="Fish">
              <a:extLst>
                <a:ext uri="{FF2B5EF4-FFF2-40B4-BE49-F238E27FC236}">
                  <a16:creationId xmlns:a16="http://schemas.microsoft.com/office/drawing/2014/main" id="{5FEAE63D-30A2-4BA6-8BC2-1EEF3263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21" name="Graphic 20" descr="Fish">
              <a:extLst>
                <a:ext uri="{FF2B5EF4-FFF2-40B4-BE49-F238E27FC236}">
                  <a16:creationId xmlns:a16="http://schemas.microsoft.com/office/drawing/2014/main" id="{564FE834-244A-4B45-9CDD-9094D159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22" name="Graphic 21" descr="Fish">
              <a:extLst>
                <a:ext uri="{FF2B5EF4-FFF2-40B4-BE49-F238E27FC236}">
                  <a16:creationId xmlns:a16="http://schemas.microsoft.com/office/drawing/2014/main" id="{8C6F2657-C7DA-43FB-9602-43106C533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23" name="Graphic 22" descr="Fish">
              <a:extLst>
                <a:ext uri="{FF2B5EF4-FFF2-40B4-BE49-F238E27FC236}">
                  <a16:creationId xmlns:a16="http://schemas.microsoft.com/office/drawing/2014/main" id="{F544930D-BB6F-4040-8F73-8D3D204F0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2224939-6D3E-4F14-8A6F-BFF04E034531}"/>
              </a:ext>
            </a:extLst>
          </p:cNvPr>
          <p:cNvGrpSpPr/>
          <p:nvPr/>
        </p:nvGrpSpPr>
        <p:grpSpPr>
          <a:xfrm>
            <a:off x="2683164" y="4988160"/>
            <a:ext cx="1108881" cy="684507"/>
            <a:chOff x="2683164" y="4988160"/>
            <a:chExt cx="1108881" cy="684507"/>
          </a:xfrm>
        </p:grpSpPr>
        <p:pic>
          <p:nvPicPr>
            <p:cNvPr id="25" name="Graphic 24" descr="Clownfish outline">
              <a:extLst>
                <a:ext uri="{FF2B5EF4-FFF2-40B4-BE49-F238E27FC236}">
                  <a16:creationId xmlns:a16="http://schemas.microsoft.com/office/drawing/2014/main" id="{647D1168-D60E-4B23-A406-7822ECA0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3164" y="4988160"/>
              <a:ext cx="408438" cy="408438"/>
            </a:xfrm>
            <a:prstGeom prst="rect">
              <a:avLst/>
            </a:prstGeom>
          </p:spPr>
        </p:pic>
        <p:pic>
          <p:nvPicPr>
            <p:cNvPr id="26" name="Graphic 25" descr="Clownfish outline">
              <a:extLst>
                <a:ext uri="{FF2B5EF4-FFF2-40B4-BE49-F238E27FC236}">
                  <a16:creationId xmlns:a16="http://schemas.microsoft.com/office/drawing/2014/main" id="{66245C36-DA87-45DB-A288-8CAB9276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0143" y="5264229"/>
              <a:ext cx="408438" cy="408438"/>
            </a:xfrm>
            <a:prstGeom prst="rect">
              <a:avLst/>
            </a:prstGeom>
          </p:spPr>
        </p:pic>
        <p:pic>
          <p:nvPicPr>
            <p:cNvPr id="27" name="Graphic 26" descr="Clownfish outline">
              <a:extLst>
                <a:ext uri="{FF2B5EF4-FFF2-40B4-BE49-F238E27FC236}">
                  <a16:creationId xmlns:a16="http://schemas.microsoft.com/office/drawing/2014/main" id="{D5B76553-D29D-48E6-9402-EDD4FB4A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2467" y="4988160"/>
              <a:ext cx="408438" cy="408438"/>
            </a:xfrm>
            <a:prstGeom prst="rect">
              <a:avLst/>
            </a:prstGeom>
          </p:spPr>
        </p:pic>
        <p:pic>
          <p:nvPicPr>
            <p:cNvPr id="28" name="Graphic 27" descr="Clownfish outline">
              <a:extLst>
                <a:ext uri="{FF2B5EF4-FFF2-40B4-BE49-F238E27FC236}">
                  <a16:creationId xmlns:a16="http://schemas.microsoft.com/office/drawing/2014/main" id="{76CE3DE3-0362-4DE8-986A-0E60BAA5D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3607" y="5186349"/>
              <a:ext cx="408438" cy="408438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6F13EA-1613-4C02-AF40-EF815D615F77}"/>
              </a:ext>
            </a:extLst>
          </p:cNvPr>
          <p:cNvCxnSpPr>
            <a:cxnSpLocks/>
          </p:cNvCxnSpPr>
          <p:nvPr/>
        </p:nvCxnSpPr>
        <p:spPr>
          <a:xfrm flipV="1">
            <a:off x="4618529" y="3623209"/>
            <a:ext cx="1766424" cy="76302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839FF16-C64E-4FF5-8594-E808CD99CF1D}"/>
              </a:ext>
            </a:extLst>
          </p:cNvPr>
          <p:cNvGrpSpPr/>
          <p:nvPr/>
        </p:nvGrpSpPr>
        <p:grpSpPr>
          <a:xfrm>
            <a:off x="9009399" y="2901602"/>
            <a:ext cx="2406011" cy="2109208"/>
            <a:chOff x="8925710" y="1650426"/>
            <a:chExt cx="2723693" cy="2385669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D2B35537-2819-4501-83FE-D8A5CAA2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25710" y="1650426"/>
              <a:ext cx="2723693" cy="2385669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B96B0D2-E0D9-4364-B4DC-6A744EC796B6}"/>
                </a:ext>
              </a:extLst>
            </p:cNvPr>
            <p:cNvGrpSpPr/>
            <p:nvPr/>
          </p:nvGrpSpPr>
          <p:grpSpPr>
            <a:xfrm>
              <a:off x="10971518" y="3310551"/>
              <a:ext cx="452687" cy="358033"/>
              <a:chOff x="2683163" y="4988160"/>
              <a:chExt cx="1108882" cy="606627"/>
            </a:xfrm>
          </p:grpSpPr>
          <p:pic>
            <p:nvPicPr>
              <p:cNvPr id="54" name="Graphic 53" descr="Clownfish outline">
                <a:extLst>
                  <a:ext uri="{FF2B5EF4-FFF2-40B4-BE49-F238E27FC236}">
                    <a16:creationId xmlns:a16="http://schemas.microsoft.com/office/drawing/2014/main" id="{70EFA706-ABFF-49E2-B98F-12768C51F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56" name="Graphic 55" descr="Clownfish outline">
                <a:extLst>
                  <a:ext uri="{FF2B5EF4-FFF2-40B4-BE49-F238E27FC236}">
                    <a16:creationId xmlns:a16="http://schemas.microsoft.com/office/drawing/2014/main" id="{14437EB0-3B51-4472-90BE-AA3446BE4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57" name="Graphic 56" descr="Clownfish outline">
                <a:extLst>
                  <a:ext uri="{FF2B5EF4-FFF2-40B4-BE49-F238E27FC236}">
                    <a16:creationId xmlns:a16="http://schemas.microsoft.com/office/drawing/2014/main" id="{E7840AA6-2295-4574-BAFD-5D50609FB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40B4145-E1A3-4DCB-96E9-A9DAD6A1E6AA}"/>
                </a:ext>
              </a:extLst>
            </p:cNvPr>
            <p:cNvGrpSpPr/>
            <p:nvPr/>
          </p:nvGrpSpPr>
          <p:grpSpPr>
            <a:xfrm>
              <a:off x="9014924" y="3435672"/>
              <a:ext cx="371456" cy="346601"/>
              <a:chOff x="4423917" y="3977433"/>
              <a:chExt cx="953608" cy="905706"/>
            </a:xfrm>
            <a:solidFill>
              <a:srgbClr val="00B050"/>
            </a:solidFill>
          </p:grpSpPr>
          <p:pic>
            <p:nvPicPr>
              <p:cNvPr id="64" name="Graphic 63" descr="Fish">
                <a:extLst>
                  <a:ext uri="{FF2B5EF4-FFF2-40B4-BE49-F238E27FC236}">
                    <a16:creationId xmlns:a16="http://schemas.microsoft.com/office/drawing/2014/main" id="{6C970104-1725-4340-840B-E94F35ABA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5" name="Graphic 64" descr="Fish">
                <a:extLst>
                  <a:ext uri="{FF2B5EF4-FFF2-40B4-BE49-F238E27FC236}">
                    <a16:creationId xmlns:a16="http://schemas.microsoft.com/office/drawing/2014/main" id="{CE98FF85-5209-4128-A5A3-313F9232A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6" name="Graphic 65" descr="Fish">
                <a:extLst>
                  <a:ext uri="{FF2B5EF4-FFF2-40B4-BE49-F238E27FC236}">
                    <a16:creationId xmlns:a16="http://schemas.microsoft.com/office/drawing/2014/main" id="{FD5328E3-E44E-4378-9133-0031DA3D5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7" name="Graphic 66" descr="Fish">
                <a:extLst>
                  <a:ext uri="{FF2B5EF4-FFF2-40B4-BE49-F238E27FC236}">
                    <a16:creationId xmlns:a16="http://schemas.microsoft.com/office/drawing/2014/main" id="{CD2F2441-6BC3-4F4A-A2B5-B4717278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8" name="Graphic 67" descr="Fish">
                <a:extLst>
                  <a:ext uri="{FF2B5EF4-FFF2-40B4-BE49-F238E27FC236}">
                    <a16:creationId xmlns:a16="http://schemas.microsoft.com/office/drawing/2014/main" id="{37CE883B-ECC6-4BEA-A670-1B78822CB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69" name="Graphic 68" descr="Fish">
                <a:extLst>
                  <a:ext uri="{FF2B5EF4-FFF2-40B4-BE49-F238E27FC236}">
                    <a16:creationId xmlns:a16="http://schemas.microsoft.com/office/drawing/2014/main" id="{24948D2A-9C6F-4276-A7E4-47012389B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0" name="Graphic 69" descr="Fish">
                <a:extLst>
                  <a:ext uri="{FF2B5EF4-FFF2-40B4-BE49-F238E27FC236}">
                    <a16:creationId xmlns:a16="http://schemas.microsoft.com/office/drawing/2014/main" id="{14B5C142-19E0-43AB-877E-96EF33D11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976D133-FBB8-4148-8F46-67930D5C3CC6}"/>
                </a:ext>
              </a:extLst>
            </p:cNvPr>
            <p:cNvGrpSpPr/>
            <p:nvPr/>
          </p:nvGrpSpPr>
          <p:grpSpPr>
            <a:xfrm>
              <a:off x="9258894" y="3183723"/>
              <a:ext cx="312092" cy="229958"/>
              <a:chOff x="4423917" y="3977433"/>
              <a:chExt cx="801208" cy="600906"/>
            </a:xfrm>
            <a:solidFill>
              <a:srgbClr val="00B050"/>
            </a:solidFill>
          </p:grpSpPr>
          <p:pic>
            <p:nvPicPr>
              <p:cNvPr id="72" name="Graphic 71" descr="Fish">
                <a:extLst>
                  <a:ext uri="{FF2B5EF4-FFF2-40B4-BE49-F238E27FC236}">
                    <a16:creationId xmlns:a16="http://schemas.microsoft.com/office/drawing/2014/main" id="{0F1F097D-25FC-4E26-A739-CFB1D9C5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74" name="Graphic 73" descr="Fish">
                <a:extLst>
                  <a:ext uri="{FF2B5EF4-FFF2-40B4-BE49-F238E27FC236}">
                    <a16:creationId xmlns:a16="http://schemas.microsoft.com/office/drawing/2014/main" id="{FA9B5758-EC37-4521-AA73-FCD809D1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AE5EF8A-B31B-4A8E-A2C0-EC1C7E4B1EB3}"/>
                </a:ext>
              </a:extLst>
            </p:cNvPr>
            <p:cNvGrpSpPr/>
            <p:nvPr/>
          </p:nvGrpSpPr>
          <p:grpSpPr>
            <a:xfrm>
              <a:off x="10971517" y="2971007"/>
              <a:ext cx="496609" cy="435576"/>
              <a:chOff x="2683164" y="4988160"/>
              <a:chExt cx="1108881" cy="684507"/>
            </a:xfrm>
          </p:grpSpPr>
          <p:pic>
            <p:nvPicPr>
              <p:cNvPr id="91" name="Graphic 90" descr="Clownfish outline">
                <a:extLst>
                  <a:ext uri="{FF2B5EF4-FFF2-40B4-BE49-F238E27FC236}">
                    <a16:creationId xmlns:a16="http://schemas.microsoft.com/office/drawing/2014/main" id="{B871422F-837D-4564-884B-0D96A803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4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2" name="Graphic 91" descr="Clownfish outline">
                <a:extLst>
                  <a:ext uri="{FF2B5EF4-FFF2-40B4-BE49-F238E27FC236}">
                    <a16:creationId xmlns:a16="http://schemas.microsoft.com/office/drawing/2014/main" id="{503C9D1B-F490-41D6-B034-3A7914326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10143" y="5264229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94" name="Graphic 93" descr="Clownfish outline">
                <a:extLst>
                  <a:ext uri="{FF2B5EF4-FFF2-40B4-BE49-F238E27FC236}">
                    <a16:creationId xmlns:a16="http://schemas.microsoft.com/office/drawing/2014/main" id="{A338EBB4-A40E-4792-8824-07453EB0A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F2E1D0-28A0-4726-B87B-4CFD00FB6ECC}"/>
              </a:ext>
            </a:extLst>
          </p:cNvPr>
          <p:cNvCxnSpPr>
            <a:cxnSpLocks/>
          </p:cNvCxnSpPr>
          <p:nvPr/>
        </p:nvCxnSpPr>
        <p:spPr>
          <a:xfrm>
            <a:off x="4610763" y="4437856"/>
            <a:ext cx="1774190" cy="95271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Graphic 110" descr="Fish with solid fill">
            <a:extLst>
              <a:ext uri="{FF2B5EF4-FFF2-40B4-BE49-F238E27FC236}">
                <a16:creationId xmlns:a16="http://schemas.microsoft.com/office/drawing/2014/main" id="{87DB9CC7-411E-4DD1-898F-94B8BB2E4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43" y="4247901"/>
            <a:ext cx="275353" cy="275353"/>
          </a:xfrm>
          <a:prstGeom prst="rect">
            <a:avLst/>
          </a:prstGeom>
        </p:spPr>
      </p:pic>
      <p:pic>
        <p:nvPicPr>
          <p:cNvPr id="112" name="Graphic 111" descr="Fish with solid fill">
            <a:extLst>
              <a:ext uri="{FF2B5EF4-FFF2-40B4-BE49-F238E27FC236}">
                <a16:creationId xmlns:a16="http://schemas.microsoft.com/office/drawing/2014/main" id="{7DD1C480-6274-446F-97ED-548C756DC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789" y="4709929"/>
            <a:ext cx="275353" cy="275353"/>
          </a:xfrm>
          <a:prstGeom prst="rect">
            <a:avLst/>
          </a:prstGeom>
        </p:spPr>
      </p:pic>
      <p:pic>
        <p:nvPicPr>
          <p:cNvPr id="113" name="Graphic 112" descr="Fish with solid fill">
            <a:extLst>
              <a:ext uri="{FF2B5EF4-FFF2-40B4-BE49-F238E27FC236}">
                <a16:creationId xmlns:a16="http://schemas.microsoft.com/office/drawing/2014/main" id="{3D55D1EE-6F49-42FA-845B-32BB9351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0175" y="4471095"/>
            <a:ext cx="275353" cy="275353"/>
          </a:xfrm>
          <a:prstGeom prst="rect">
            <a:avLst/>
          </a:prstGeom>
        </p:spPr>
      </p:pic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596B78F-5982-4426-98A7-B4EF4CF74C8B}"/>
              </a:ext>
            </a:extLst>
          </p:cNvPr>
          <p:cNvGrpSpPr/>
          <p:nvPr/>
        </p:nvGrpSpPr>
        <p:grpSpPr>
          <a:xfrm>
            <a:off x="2407811" y="3944704"/>
            <a:ext cx="981904" cy="1097174"/>
            <a:chOff x="2407811" y="3944704"/>
            <a:chExt cx="981904" cy="1097174"/>
          </a:xfrm>
        </p:grpSpPr>
        <p:pic>
          <p:nvPicPr>
            <p:cNvPr id="103" name="Graphic 102" descr="Fish with solid fill">
              <a:extLst>
                <a:ext uri="{FF2B5EF4-FFF2-40B4-BE49-F238E27FC236}">
                  <a16:creationId xmlns:a16="http://schemas.microsoft.com/office/drawing/2014/main" id="{B8A6A54D-5916-44F2-A339-F0DF325F2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04" name="Graphic 103" descr="Fish with solid fill">
              <a:extLst>
                <a:ext uri="{FF2B5EF4-FFF2-40B4-BE49-F238E27FC236}">
                  <a16:creationId xmlns:a16="http://schemas.microsoft.com/office/drawing/2014/main" id="{C8974280-1EE1-427F-983B-02B6EE78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05" name="Graphic 104" descr="Fish with solid fill">
              <a:extLst>
                <a:ext uri="{FF2B5EF4-FFF2-40B4-BE49-F238E27FC236}">
                  <a16:creationId xmlns:a16="http://schemas.microsoft.com/office/drawing/2014/main" id="{1920A272-76A2-4C8F-8D34-C5A18E75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06" name="Graphic 105" descr="Fish with solid fill">
              <a:extLst>
                <a:ext uri="{FF2B5EF4-FFF2-40B4-BE49-F238E27FC236}">
                  <a16:creationId xmlns:a16="http://schemas.microsoft.com/office/drawing/2014/main" id="{01C62DF0-172A-4976-A607-8729304A8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07" name="Graphic 106" descr="Fish with solid fill">
              <a:extLst>
                <a:ext uri="{FF2B5EF4-FFF2-40B4-BE49-F238E27FC236}">
                  <a16:creationId xmlns:a16="http://schemas.microsoft.com/office/drawing/2014/main" id="{16469526-8946-4F0C-900E-8FA3098D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08" name="Graphic 107" descr="Fish with solid fill">
              <a:extLst>
                <a:ext uri="{FF2B5EF4-FFF2-40B4-BE49-F238E27FC236}">
                  <a16:creationId xmlns:a16="http://schemas.microsoft.com/office/drawing/2014/main" id="{3AEFF749-8C7E-4DA2-870B-56DB187D4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09" name="Graphic 108" descr="Fish with solid fill">
              <a:extLst>
                <a:ext uri="{FF2B5EF4-FFF2-40B4-BE49-F238E27FC236}">
                  <a16:creationId xmlns:a16="http://schemas.microsoft.com/office/drawing/2014/main" id="{893D213A-E99F-41CD-B92D-2B68A6F3F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10" name="Graphic 109" descr="Fish with solid fill">
              <a:extLst>
                <a:ext uri="{FF2B5EF4-FFF2-40B4-BE49-F238E27FC236}">
                  <a16:creationId xmlns:a16="http://schemas.microsoft.com/office/drawing/2014/main" id="{8A5ECE0E-D7F2-4379-A94E-AF4DDABF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14" name="Graphic 113" descr="Fish with solid fill">
              <a:extLst>
                <a:ext uri="{FF2B5EF4-FFF2-40B4-BE49-F238E27FC236}">
                  <a16:creationId xmlns:a16="http://schemas.microsoft.com/office/drawing/2014/main" id="{53093F69-2F28-494A-A149-E8794E76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13E0F0B-6937-4AB9-89F5-14B6822CCADD}"/>
              </a:ext>
            </a:extLst>
          </p:cNvPr>
          <p:cNvCxnSpPr>
            <a:cxnSpLocks/>
          </p:cNvCxnSpPr>
          <p:nvPr/>
        </p:nvCxnSpPr>
        <p:spPr>
          <a:xfrm flipV="1">
            <a:off x="4644158" y="4237880"/>
            <a:ext cx="4323417" cy="19060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AEA9972-F4DA-4D15-BD95-ED8EA5749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2714" y="4520266"/>
            <a:ext cx="2082638" cy="1816139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357A501-AF17-485A-A0DF-7EBEB8487EF1}"/>
              </a:ext>
            </a:extLst>
          </p:cNvPr>
          <p:cNvGrpSpPr/>
          <p:nvPr/>
        </p:nvGrpSpPr>
        <p:grpSpPr>
          <a:xfrm>
            <a:off x="6707865" y="4868013"/>
            <a:ext cx="416886" cy="277277"/>
            <a:chOff x="4423917" y="3977433"/>
            <a:chExt cx="953608" cy="905706"/>
          </a:xfrm>
        </p:grpSpPr>
        <p:pic>
          <p:nvPicPr>
            <p:cNvPr id="127" name="Graphic 126" descr="Fish">
              <a:extLst>
                <a:ext uri="{FF2B5EF4-FFF2-40B4-BE49-F238E27FC236}">
                  <a16:creationId xmlns:a16="http://schemas.microsoft.com/office/drawing/2014/main" id="{5E42380D-2587-4A51-B9CF-0332DE3A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28" name="Graphic 127" descr="Fish">
              <a:extLst>
                <a:ext uri="{FF2B5EF4-FFF2-40B4-BE49-F238E27FC236}">
                  <a16:creationId xmlns:a16="http://schemas.microsoft.com/office/drawing/2014/main" id="{6D335396-AA1B-4ACC-99B3-AB49B5C9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29" name="Graphic 128" descr="Fish">
              <a:extLst>
                <a:ext uri="{FF2B5EF4-FFF2-40B4-BE49-F238E27FC236}">
                  <a16:creationId xmlns:a16="http://schemas.microsoft.com/office/drawing/2014/main" id="{726EA91B-1880-4BF8-869E-2D124B8D2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0" name="Graphic 129" descr="Fish">
              <a:extLst>
                <a:ext uri="{FF2B5EF4-FFF2-40B4-BE49-F238E27FC236}">
                  <a16:creationId xmlns:a16="http://schemas.microsoft.com/office/drawing/2014/main" id="{73B72E65-C1BF-40C8-91C2-EBC9A607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1" name="Graphic 130" descr="Fish">
              <a:extLst>
                <a:ext uri="{FF2B5EF4-FFF2-40B4-BE49-F238E27FC236}">
                  <a16:creationId xmlns:a16="http://schemas.microsoft.com/office/drawing/2014/main" id="{A6BD6979-862A-4DD3-9859-A133F6231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32" name="Graphic 131" descr="Fish">
              <a:extLst>
                <a:ext uri="{FF2B5EF4-FFF2-40B4-BE49-F238E27FC236}">
                  <a16:creationId xmlns:a16="http://schemas.microsoft.com/office/drawing/2014/main" id="{496E72ED-015C-4EB9-95A2-41D744D4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33" name="Graphic 132" descr="Fish">
              <a:extLst>
                <a:ext uri="{FF2B5EF4-FFF2-40B4-BE49-F238E27FC236}">
                  <a16:creationId xmlns:a16="http://schemas.microsoft.com/office/drawing/2014/main" id="{F8ECE555-2008-41F4-99B0-86EE8ED8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1E4903-4703-47E0-AB3D-9D03D48FA2AF}"/>
              </a:ext>
            </a:extLst>
          </p:cNvPr>
          <p:cNvGrpSpPr/>
          <p:nvPr/>
        </p:nvGrpSpPr>
        <p:grpSpPr>
          <a:xfrm>
            <a:off x="7071776" y="5023975"/>
            <a:ext cx="364859" cy="313848"/>
            <a:chOff x="4423917" y="3977433"/>
            <a:chExt cx="953608" cy="905706"/>
          </a:xfrm>
        </p:grpSpPr>
        <p:pic>
          <p:nvPicPr>
            <p:cNvPr id="135" name="Graphic 134" descr="Fish">
              <a:extLst>
                <a:ext uri="{FF2B5EF4-FFF2-40B4-BE49-F238E27FC236}">
                  <a16:creationId xmlns:a16="http://schemas.microsoft.com/office/drawing/2014/main" id="{B1FBF735-144E-49EA-B33B-35B12D3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23917" y="3977433"/>
              <a:ext cx="400604" cy="400604"/>
            </a:xfrm>
            <a:prstGeom prst="rect">
              <a:avLst/>
            </a:prstGeom>
          </p:spPr>
        </p:pic>
        <p:pic>
          <p:nvPicPr>
            <p:cNvPr id="136" name="Graphic 135" descr="Fish">
              <a:extLst>
                <a:ext uri="{FF2B5EF4-FFF2-40B4-BE49-F238E27FC236}">
                  <a16:creationId xmlns:a16="http://schemas.microsoft.com/office/drawing/2014/main" id="{A75D145A-969C-4B1D-9E90-13D2BD27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54765" y="4177735"/>
              <a:ext cx="400604" cy="400604"/>
            </a:xfrm>
            <a:prstGeom prst="rect">
              <a:avLst/>
            </a:prstGeom>
          </p:spPr>
        </p:pic>
        <p:pic>
          <p:nvPicPr>
            <p:cNvPr id="137" name="Graphic 136" descr="Fish">
              <a:extLst>
                <a:ext uri="{FF2B5EF4-FFF2-40B4-BE49-F238E27FC236}">
                  <a16:creationId xmlns:a16="http://schemas.microsoft.com/office/drawing/2014/main" id="{B58562BD-D4F3-426E-BDB6-BA58D3C1E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24521" y="4177735"/>
              <a:ext cx="400604" cy="400604"/>
            </a:xfrm>
            <a:prstGeom prst="rect">
              <a:avLst/>
            </a:prstGeom>
          </p:spPr>
        </p:pic>
        <p:pic>
          <p:nvPicPr>
            <p:cNvPr id="138" name="Graphic 137" descr="Fish">
              <a:extLst>
                <a:ext uri="{FF2B5EF4-FFF2-40B4-BE49-F238E27FC236}">
                  <a16:creationId xmlns:a16="http://schemas.microsoft.com/office/drawing/2014/main" id="{904DC3D8-7FB3-41B4-A9D4-5B4D9667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07165" y="4330135"/>
              <a:ext cx="400604" cy="400604"/>
            </a:xfrm>
            <a:prstGeom prst="rect">
              <a:avLst/>
            </a:prstGeom>
          </p:spPr>
        </p:pic>
        <p:pic>
          <p:nvPicPr>
            <p:cNvPr id="139" name="Graphic 138" descr="Fish">
              <a:extLst>
                <a:ext uri="{FF2B5EF4-FFF2-40B4-BE49-F238E27FC236}">
                  <a16:creationId xmlns:a16="http://schemas.microsoft.com/office/drawing/2014/main" id="{2A23954D-F223-4E94-9ABC-B271D1C6F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9565" y="4482535"/>
              <a:ext cx="400604" cy="400604"/>
            </a:xfrm>
            <a:prstGeom prst="rect">
              <a:avLst/>
            </a:prstGeom>
          </p:spPr>
        </p:pic>
        <p:pic>
          <p:nvPicPr>
            <p:cNvPr id="140" name="Graphic 139" descr="Fish">
              <a:extLst>
                <a:ext uri="{FF2B5EF4-FFF2-40B4-BE49-F238E27FC236}">
                  <a16:creationId xmlns:a16="http://schemas.microsoft.com/office/drawing/2014/main" id="{654650A3-8DE9-444A-B67F-9ADB0BE3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76921" y="4341035"/>
              <a:ext cx="400604" cy="400604"/>
            </a:xfrm>
            <a:prstGeom prst="rect">
              <a:avLst/>
            </a:prstGeom>
          </p:spPr>
        </p:pic>
        <p:pic>
          <p:nvPicPr>
            <p:cNvPr id="141" name="Graphic 140" descr="Fish">
              <a:extLst>
                <a:ext uri="{FF2B5EF4-FFF2-40B4-BE49-F238E27FC236}">
                  <a16:creationId xmlns:a16="http://schemas.microsoft.com/office/drawing/2014/main" id="{553EE809-03CF-4234-B162-1FF81982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7467" y="4043266"/>
              <a:ext cx="400604" cy="400604"/>
            </a:xfrm>
            <a:prstGeom prst="rect">
              <a:avLst/>
            </a:prstGeom>
          </p:spPr>
        </p:pic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6965F3C-2B71-4070-B6AE-07B8E126D909}"/>
              </a:ext>
            </a:extLst>
          </p:cNvPr>
          <p:cNvGrpSpPr/>
          <p:nvPr/>
        </p:nvGrpSpPr>
        <p:grpSpPr>
          <a:xfrm>
            <a:off x="7538594" y="5270405"/>
            <a:ext cx="302596" cy="315859"/>
            <a:chOff x="2407811" y="3944704"/>
            <a:chExt cx="981904" cy="1097174"/>
          </a:xfrm>
        </p:grpSpPr>
        <p:pic>
          <p:nvPicPr>
            <p:cNvPr id="149" name="Graphic 148" descr="Fish with solid fill">
              <a:extLst>
                <a:ext uri="{FF2B5EF4-FFF2-40B4-BE49-F238E27FC236}">
                  <a16:creationId xmlns:a16="http://schemas.microsoft.com/office/drawing/2014/main" id="{59E10382-6C7D-4014-8446-A1C1AF37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50" name="Graphic 149" descr="Fish with solid fill">
              <a:extLst>
                <a:ext uri="{FF2B5EF4-FFF2-40B4-BE49-F238E27FC236}">
                  <a16:creationId xmlns:a16="http://schemas.microsoft.com/office/drawing/2014/main" id="{E15EBADD-E0C7-4F07-9206-8676E8CC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51" name="Graphic 150" descr="Fish with solid fill">
              <a:extLst>
                <a:ext uri="{FF2B5EF4-FFF2-40B4-BE49-F238E27FC236}">
                  <a16:creationId xmlns:a16="http://schemas.microsoft.com/office/drawing/2014/main" id="{FAD9D788-CB95-4C50-B31B-C8D2A0864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52" name="Graphic 151" descr="Fish with solid fill">
              <a:extLst>
                <a:ext uri="{FF2B5EF4-FFF2-40B4-BE49-F238E27FC236}">
                  <a16:creationId xmlns:a16="http://schemas.microsoft.com/office/drawing/2014/main" id="{112ABAAD-76C7-4778-9071-C82F6135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53" name="Graphic 152" descr="Fish with solid fill">
              <a:extLst>
                <a:ext uri="{FF2B5EF4-FFF2-40B4-BE49-F238E27FC236}">
                  <a16:creationId xmlns:a16="http://schemas.microsoft.com/office/drawing/2014/main" id="{2F76CAA9-C8B8-4426-97B9-BA69ACE0C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54" name="Graphic 153" descr="Fish with solid fill">
              <a:extLst>
                <a:ext uri="{FF2B5EF4-FFF2-40B4-BE49-F238E27FC236}">
                  <a16:creationId xmlns:a16="http://schemas.microsoft.com/office/drawing/2014/main" id="{A47D0201-CD38-4E47-9A05-7BAA8E9D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55" name="Graphic 154" descr="Fish with solid fill">
              <a:extLst>
                <a:ext uri="{FF2B5EF4-FFF2-40B4-BE49-F238E27FC236}">
                  <a16:creationId xmlns:a16="http://schemas.microsoft.com/office/drawing/2014/main" id="{8E00CEE2-0368-45D1-A800-EAD9BB5D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56" name="Graphic 155" descr="Fish with solid fill">
              <a:extLst>
                <a:ext uri="{FF2B5EF4-FFF2-40B4-BE49-F238E27FC236}">
                  <a16:creationId xmlns:a16="http://schemas.microsoft.com/office/drawing/2014/main" id="{72879F91-24C3-4BB0-9309-5848531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57" name="Graphic 156" descr="Fish with solid fill">
              <a:extLst>
                <a:ext uri="{FF2B5EF4-FFF2-40B4-BE49-F238E27FC236}">
                  <a16:creationId xmlns:a16="http://schemas.microsoft.com/office/drawing/2014/main" id="{9F033115-0625-4B64-914F-0ABFA1799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2C0220C-FB2A-4C2B-A0BE-F81560DFCF81}"/>
              </a:ext>
            </a:extLst>
          </p:cNvPr>
          <p:cNvGrpSpPr/>
          <p:nvPr/>
        </p:nvGrpSpPr>
        <p:grpSpPr>
          <a:xfrm>
            <a:off x="6872953" y="5284110"/>
            <a:ext cx="302596" cy="315859"/>
            <a:chOff x="2407811" y="3944704"/>
            <a:chExt cx="981904" cy="1097174"/>
          </a:xfrm>
        </p:grpSpPr>
        <p:pic>
          <p:nvPicPr>
            <p:cNvPr id="169" name="Graphic 168" descr="Fish with solid fill">
              <a:extLst>
                <a:ext uri="{FF2B5EF4-FFF2-40B4-BE49-F238E27FC236}">
                  <a16:creationId xmlns:a16="http://schemas.microsoft.com/office/drawing/2014/main" id="{27BB5075-7795-4A27-9F74-E46F4B56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70" name="Graphic 169" descr="Fish with solid fill">
              <a:extLst>
                <a:ext uri="{FF2B5EF4-FFF2-40B4-BE49-F238E27FC236}">
                  <a16:creationId xmlns:a16="http://schemas.microsoft.com/office/drawing/2014/main" id="{C8762877-A260-4FF1-A93C-DC4EF0633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71" name="Graphic 170" descr="Fish with solid fill">
              <a:extLst>
                <a:ext uri="{FF2B5EF4-FFF2-40B4-BE49-F238E27FC236}">
                  <a16:creationId xmlns:a16="http://schemas.microsoft.com/office/drawing/2014/main" id="{A580368E-46AF-4D62-85F8-0B257EE4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72" name="Graphic 171" descr="Fish with solid fill">
              <a:extLst>
                <a:ext uri="{FF2B5EF4-FFF2-40B4-BE49-F238E27FC236}">
                  <a16:creationId xmlns:a16="http://schemas.microsoft.com/office/drawing/2014/main" id="{937B08D2-F092-451C-A043-C805E5A3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73" name="Graphic 172" descr="Fish with solid fill">
              <a:extLst>
                <a:ext uri="{FF2B5EF4-FFF2-40B4-BE49-F238E27FC236}">
                  <a16:creationId xmlns:a16="http://schemas.microsoft.com/office/drawing/2014/main" id="{0C9FBD9B-613A-407D-B3E4-DA1ED3D26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74" name="Graphic 173" descr="Fish with solid fill">
              <a:extLst>
                <a:ext uri="{FF2B5EF4-FFF2-40B4-BE49-F238E27FC236}">
                  <a16:creationId xmlns:a16="http://schemas.microsoft.com/office/drawing/2014/main" id="{C0BEB488-3F11-4560-B899-1F2969FE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75" name="Graphic 174" descr="Fish with solid fill">
              <a:extLst>
                <a:ext uri="{FF2B5EF4-FFF2-40B4-BE49-F238E27FC236}">
                  <a16:creationId xmlns:a16="http://schemas.microsoft.com/office/drawing/2014/main" id="{F098F229-24D9-47B2-BA78-CCDB9BF3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76" name="Graphic 175" descr="Fish with solid fill">
              <a:extLst>
                <a:ext uri="{FF2B5EF4-FFF2-40B4-BE49-F238E27FC236}">
                  <a16:creationId xmlns:a16="http://schemas.microsoft.com/office/drawing/2014/main" id="{27325B00-9CEC-4F42-A748-F6F25071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77" name="Graphic 176" descr="Fish with solid fill">
              <a:extLst>
                <a:ext uri="{FF2B5EF4-FFF2-40B4-BE49-F238E27FC236}">
                  <a16:creationId xmlns:a16="http://schemas.microsoft.com/office/drawing/2014/main" id="{9B0729EA-9902-4F6C-B088-D0C9CD26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9814DEE-60C8-47C0-BB07-33817E8F80E6}"/>
              </a:ext>
            </a:extLst>
          </p:cNvPr>
          <p:cNvGrpSpPr/>
          <p:nvPr/>
        </p:nvGrpSpPr>
        <p:grpSpPr>
          <a:xfrm>
            <a:off x="7571731" y="2891736"/>
            <a:ext cx="302596" cy="315859"/>
            <a:chOff x="2407811" y="3944704"/>
            <a:chExt cx="981904" cy="1097174"/>
          </a:xfrm>
        </p:grpSpPr>
        <p:pic>
          <p:nvPicPr>
            <p:cNvPr id="181" name="Graphic 180" descr="Fish with solid fill">
              <a:extLst>
                <a:ext uri="{FF2B5EF4-FFF2-40B4-BE49-F238E27FC236}">
                  <a16:creationId xmlns:a16="http://schemas.microsoft.com/office/drawing/2014/main" id="{8801271D-9296-4328-9005-2C67A69BD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82" name="Graphic 181" descr="Fish with solid fill">
              <a:extLst>
                <a:ext uri="{FF2B5EF4-FFF2-40B4-BE49-F238E27FC236}">
                  <a16:creationId xmlns:a16="http://schemas.microsoft.com/office/drawing/2014/main" id="{C7AAE618-D27A-4307-9E8B-A4E395E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83" name="Graphic 182" descr="Fish with solid fill">
              <a:extLst>
                <a:ext uri="{FF2B5EF4-FFF2-40B4-BE49-F238E27FC236}">
                  <a16:creationId xmlns:a16="http://schemas.microsoft.com/office/drawing/2014/main" id="{4CEF7ECA-A707-4FE9-8A31-BE831E21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84" name="Graphic 183" descr="Fish with solid fill">
              <a:extLst>
                <a:ext uri="{FF2B5EF4-FFF2-40B4-BE49-F238E27FC236}">
                  <a16:creationId xmlns:a16="http://schemas.microsoft.com/office/drawing/2014/main" id="{C2E1C910-6454-49A4-8270-4885732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85" name="Graphic 184" descr="Fish with solid fill">
              <a:extLst>
                <a:ext uri="{FF2B5EF4-FFF2-40B4-BE49-F238E27FC236}">
                  <a16:creationId xmlns:a16="http://schemas.microsoft.com/office/drawing/2014/main" id="{A3C0CF63-3C80-406F-8580-985C3248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86" name="Graphic 185" descr="Fish with solid fill">
              <a:extLst>
                <a:ext uri="{FF2B5EF4-FFF2-40B4-BE49-F238E27FC236}">
                  <a16:creationId xmlns:a16="http://schemas.microsoft.com/office/drawing/2014/main" id="{686DCDE3-2CCF-42E3-A07B-87BC4004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87" name="Graphic 186" descr="Fish with solid fill">
              <a:extLst>
                <a:ext uri="{FF2B5EF4-FFF2-40B4-BE49-F238E27FC236}">
                  <a16:creationId xmlns:a16="http://schemas.microsoft.com/office/drawing/2014/main" id="{3696E58D-5DD9-4AC2-8C39-2538EDE0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88" name="Graphic 187" descr="Fish with solid fill">
              <a:extLst>
                <a:ext uri="{FF2B5EF4-FFF2-40B4-BE49-F238E27FC236}">
                  <a16:creationId xmlns:a16="http://schemas.microsoft.com/office/drawing/2014/main" id="{70ECC088-40F2-4AAF-A08E-392F4644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89" name="Graphic 188" descr="Fish with solid fill">
              <a:extLst>
                <a:ext uri="{FF2B5EF4-FFF2-40B4-BE49-F238E27FC236}">
                  <a16:creationId xmlns:a16="http://schemas.microsoft.com/office/drawing/2014/main" id="{A49B41E8-E545-42C4-B28D-4B74465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ED5CE4E-2221-42D3-B4A7-35786A0E602A}"/>
              </a:ext>
            </a:extLst>
          </p:cNvPr>
          <p:cNvGrpSpPr/>
          <p:nvPr/>
        </p:nvGrpSpPr>
        <p:grpSpPr>
          <a:xfrm>
            <a:off x="6486470" y="2738989"/>
            <a:ext cx="302596" cy="315859"/>
            <a:chOff x="2407811" y="3944704"/>
            <a:chExt cx="981904" cy="1097174"/>
          </a:xfrm>
        </p:grpSpPr>
        <p:pic>
          <p:nvPicPr>
            <p:cNvPr id="191" name="Graphic 190" descr="Fish with solid fill">
              <a:extLst>
                <a:ext uri="{FF2B5EF4-FFF2-40B4-BE49-F238E27FC236}">
                  <a16:creationId xmlns:a16="http://schemas.microsoft.com/office/drawing/2014/main" id="{EAD990BD-22A7-4F79-A58F-A0899998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244913"/>
              <a:ext cx="275353" cy="275353"/>
            </a:xfrm>
            <a:prstGeom prst="rect">
              <a:avLst/>
            </a:prstGeom>
          </p:spPr>
        </p:pic>
        <p:pic>
          <p:nvPicPr>
            <p:cNvPr id="192" name="Graphic 191" descr="Fish with solid fill">
              <a:extLst>
                <a:ext uri="{FF2B5EF4-FFF2-40B4-BE49-F238E27FC236}">
                  <a16:creationId xmlns:a16="http://schemas.microsoft.com/office/drawing/2014/main" id="{15462172-F885-4ECD-8FC7-16BA4A11A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07811" y="4478859"/>
              <a:ext cx="275353" cy="275353"/>
            </a:xfrm>
            <a:prstGeom prst="rect">
              <a:avLst/>
            </a:prstGeom>
          </p:spPr>
        </p:pic>
        <p:pic>
          <p:nvPicPr>
            <p:cNvPr id="193" name="Graphic 192" descr="Fish with solid fill">
              <a:extLst>
                <a:ext uri="{FF2B5EF4-FFF2-40B4-BE49-F238E27FC236}">
                  <a16:creationId xmlns:a16="http://schemas.microsoft.com/office/drawing/2014/main" id="{E0FE93F8-4E7E-46F0-A9FA-651E08E6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7383" y="3944704"/>
              <a:ext cx="275353" cy="275353"/>
            </a:xfrm>
            <a:prstGeom prst="rect">
              <a:avLst/>
            </a:prstGeom>
          </p:spPr>
        </p:pic>
        <p:pic>
          <p:nvPicPr>
            <p:cNvPr id="194" name="Graphic 193" descr="Fish with solid fill">
              <a:extLst>
                <a:ext uri="{FF2B5EF4-FFF2-40B4-BE49-F238E27FC236}">
                  <a16:creationId xmlns:a16="http://schemas.microsoft.com/office/drawing/2014/main" id="{E30A6E17-8A6B-4259-AAB4-CC49B359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73899" y="4766525"/>
              <a:ext cx="275353" cy="275353"/>
            </a:xfrm>
            <a:prstGeom prst="rect">
              <a:avLst/>
            </a:prstGeom>
          </p:spPr>
        </p:pic>
        <p:pic>
          <p:nvPicPr>
            <p:cNvPr id="195" name="Graphic 194" descr="Fish with solid fill">
              <a:extLst>
                <a:ext uri="{FF2B5EF4-FFF2-40B4-BE49-F238E27FC236}">
                  <a16:creationId xmlns:a16="http://schemas.microsoft.com/office/drawing/2014/main" id="{76E6F325-81E8-48EA-9700-28771D6A9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4362" y="4635285"/>
              <a:ext cx="275353" cy="275353"/>
            </a:xfrm>
            <a:prstGeom prst="rect">
              <a:avLst/>
            </a:prstGeom>
          </p:spPr>
        </p:pic>
        <p:pic>
          <p:nvPicPr>
            <p:cNvPr id="196" name="Graphic 195" descr="Fish with solid fill">
              <a:extLst>
                <a:ext uri="{FF2B5EF4-FFF2-40B4-BE49-F238E27FC236}">
                  <a16:creationId xmlns:a16="http://schemas.microsoft.com/office/drawing/2014/main" id="{2B386407-1B27-4F07-AD6E-693B716F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8546" y="4083834"/>
              <a:ext cx="275353" cy="275353"/>
            </a:xfrm>
            <a:prstGeom prst="rect">
              <a:avLst/>
            </a:prstGeom>
          </p:spPr>
        </p:pic>
        <p:pic>
          <p:nvPicPr>
            <p:cNvPr id="197" name="Graphic 196" descr="Fish with solid fill">
              <a:extLst>
                <a:ext uri="{FF2B5EF4-FFF2-40B4-BE49-F238E27FC236}">
                  <a16:creationId xmlns:a16="http://schemas.microsoft.com/office/drawing/2014/main" id="{08D14800-941B-4A12-89A5-2F4CAE6E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5801" y="4178888"/>
              <a:ext cx="275353" cy="275353"/>
            </a:xfrm>
            <a:prstGeom prst="rect">
              <a:avLst/>
            </a:prstGeom>
          </p:spPr>
        </p:pic>
        <p:pic>
          <p:nvPicPr>
            <p:cNvPr id="198" name="Graphic 197" descr="Fish with solid fill">
              <a:extLst>
                <a:ext uri="{FF2B5EF4-FFF2-40B4-BE49-F238E27FC236}">
                  <a16:creationId xmlns:a16="http://schemas.microsoft.com/office/drawing/2014/main" id="{745C94F0-CFC5-491F-8218-41BC8C18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57389" y="4306905"/>
              <a:ext cx="275353" cy="275353"/>
            </a:xfrm>
            <a:prstGeom prst="rect">
              <a:avLst/>
            </a:prstGeom>
          </p:spPr>
        </p:pic>
        <p:pic>
          <p:nvPicPr>
            <p:cNvPr id="199" name="Graphic 198" descr="Fish with solid fill">
              <a:extLst>
                <a:ext uri="{FF2B5EF4-FFF2-40B4-BE49-F238E27FC236}">
                  <a16:creationId xmlns:a16="http://schemas.microsoft.com/office/drawing/2014/main" id="{B04FB5DD-182B-459C-AF3C-EF9324D4C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06900" y="4581483"/>
              <a:ext cx="275353" cy="275353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7359014-9439-4143-B9B5-55D49674A709}"/>
              </a:ext>
            </a:extLst>
          </p:cNvPr>
          <p:cNvGrpSpPr/>
          <p:nvPr/>
        </p:nvGrpSpPr>
        <p:grpSpPr>
          <a:xfrm>
            <a:off x="6439315" y="2165321"/>
            <a:ext cx="1852826" cy="1854093"/>
            <a:chOff x="6147514" y="2752214"/>
            <a:chExt cx="2411557" cy="238566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175A826-4D7E-42AE-8F4E-84C16150C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514" y="2752214"/>
              <a:ext cx="2411557" cy="2385669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60BA749-74DF-446B-AF84-8879932678FC}"/>
                </a:ext>
              </a:extLst>
            </p:cNvPr>
            <p:cNvGrpSpPr/>
            <p:nvPr/>
          </p:nvGrpSpPr>
          <p:grpSpPr>
            <a:xfrm>
              <a:off x="7799349" y="4410418"/>
              <a:ext cx="452687" cy="358033"/>
              <a:chOff x="2683163" y="4988160"/>
              <a:chExt cx="1108882" cy="606627"/>
            </a:xfrm>
          </p:grpSpPr>
          <p:pic>
            <p:nvPicPr>
              <p:cNvPr id="204" name="Graphic 203" descr="Clownfish outline">
                <a:extLst>
                  <a:ext uri="{FF2B5EF4-FFF2-40B4-BE49-F238E27FC236}">
                    <a16:creationId xmlns:a16="http://schemas.microsoft.com/office/drawing/2014/main" id="{9A7F9F7D-7831-44CA-9E79-D1F08ECCE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683163" y="4988160"/>
                <a:ext cx="408437" cy="408438"/>
              </a:xfrm>
              <a:prstGeom prst="rect">
                <a:avLst/>
              </a:prstGeom>
            </p:spPr>
          </p:pic>
          <p:pic>
            <p:nvPicPr>
              <p:cNvPr id="206" name="Graphic 205" descr="Clownfish outline">
                <a:extLst>
                  <a:ext uri="{FF2B5EF4-FFF2-40B4-BE49-F238E27FC236}">
                    <a16:creationId xmlns:a16="http://schemas.microsoft.com/office/drawing/2014/main" id="{263A6171-C1E3-4F92-8ECE-2816E7E9C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2467" y="4988160"/>
                <a:ext cx="408438" cy="408438"/>
              </a:xfrm>
              <a:prstGeom prst="rect">
                <a:avLst/>
              </a:prstGeom>
            </p:spPr>
          </p:pic>
          <p:pic>
            <p:nvPicPr>
              <p:cNvPr id="207" name="Graphic 206" descr="Clownfish outline">
                <a:extLst>
                  <a:ext uri="{FF2B5EF4-FFF2-40B4-BE49-F238E27FC236}">
                    <a16:creationId xmlns:a16="http://schemas.microsoft.com/office/drawing/2014/main" id="{BCF1F2B6-CBEB-4CDD-B833-9B2EC729B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3607" y="5186349"/>
                <a:ext cx="408438" cy="408438"/>
              </a:xfrm>
              <a:prstGeom prst="rect">
                <a:avLst/>
              </a:prstGeom>
            </p:spPr>
          </p:pic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6D65390-2416-467A-9FAA-5A21E32C875F}"/>
                </a:ext>
              </a:extLst>
            </p:cNvPr>
            <p:cNvGrpSpPr/>
            <p:nvPr/>
          </p:nvGrpSpPr>
          <p:grpSpPr>
            <a:xfrm>
              <a:off x="6207184" y="4544577"/>
              <a:ext cx="312092" cy="346601"/>
              <a:chOff x="4423917" y="3977433"/>
              <a:chExt cx="801208" cy="905706"/>
            </a:xfrm>
            <a:solidFill>
              <a:srgbClr val="00B050"/>
            </a:solidFill>
          </p:grpSpPr>
          <p:pic>
            <p:nvPicPr>
              <p:cNvPr id="209" name="Graphic 208" descr="Fish">
                <a:extLst>
                  <a:ext uri="{FF2B5EF4-FFF2-40B4-BE49-F238E27FC236}">
                    <a16:creationId xmlns:a16="http://schemas.microsoft.com/office/drawing/2014/main" id="{EE34F0FA-3024-41CA-A435-1F329182C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1" name="Graphic 210" descr="Fish">
                <a:extLst>
                  <a:ext uri="{FF2B5EF4-FFF2-40B4-BE49-F238E27FC236}">
                    <a16:creationId xmlns:a16="http://schemas.microsoft.com/office/drawing/2014/main" id="{B28CA738-E9BB-491F-903B-C6586ED91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13" name="Graphic 212" descr="Fish">
                <a:extLst>
                  <a:ext uri="{FF2B5EF4-FFF2-40B4-BE49-F238E27FC236}">
                    <a16:creationId xmlns:a16="http://schemas.microsoft.com/office/drawing/2014/main" id="{2D70ED03-850A-4B2D-AB25-AA5CC4984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A3D8BDA1-A63A-4FF7-9E58-3BC6D7F3C4BA}"/>
                </a:ext>
              </a:extLst>
            </p:cNvPr>
            <p:cNvGrpSpPr/>
            <p:nvPr/>
          </p:nvGrpSpPr>
          <p:grpSpPr>
            <a:xfrm>
              <a:off x="6226204" y="3321983"/>
              <a:ext cx="371456" cy="346601"/>
              <a:chOff x="4423917" y="3977433"/>
              <a:chExt cx="953608" cy="905706"/>
            </a:xfrm>
          </p:grpSpPr>
          <p:pic>
            <p:nvPicPr>
              <p:cNvPr id="230" name="Graphic 229" descr="Fish">
                <a:extLst>
                  <a:ext uri="{FF2B5EF4-FFF2-40B4-BE49-F238E27FC236}">
                    <a16:creationId xmlns:a16="http://schemas.microsoft.com/office/drawing/2014/main" id="{82F64F3B-B7F1-4A8D-8346-0A77B00BF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3917" y="3977433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1" name="Graphic 230" descr="Fish">
                <a:extLst>
                  <a:ext uri="{FF2B5EF4-FFF2-40B4-BE49-F238E27FC236}">
                    <a16:creationId xmlns:a16="http://schemas.microsoft.com/office/drawing/2014/main" id="{AA827804-701C-4C6A-BCF3-C4D3F4079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54765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2" name="Graphic 231" descr="Fish">
                <a:extLst>
                  <a:ext uri="{FF2B5EF4-FFF2-40B4-BE49-F238E27FC236}">
                    <a16:creationId xmlns:a16="http://schemas.microsoft.com/office/drawing/2014/main" id="{8E6F33BD-B2A9-4378-BA23-FDB55A40D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24521" y="41777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3" name="Graphic 232" descr="Fish">
                <a:extLst>
                  <a:ext uri="{FF2B5EF4-FFF2-40B4-BE49-F238E27FC236}">
                    <a16:creationId xmlns:a16="http://schemas.microsoft.com/office/drawing/2014/main" id="{6A9BE363-5CE6-4581-A8BB-98ADB67B6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07165" y="43301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4" name="Graphic 233" descr="Fish">
                <a:extLst>
                  <a:ext uri="{FF2B5EF4-FFF2-40B4-BE49-F238E27FC236}">
                    <a16:creationId xmlns:a16="http://schemas.microsoft.com/office/drawing/2014/main" id="{A4EC73EB-8B25-4132-B899-B8DCEF9C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59565" y="44825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5" name="Graphic 234" descr="Fish">
                <a:extLst>
                  <a:ext uri="{FF2B5EF4-FFF2-40B4-BE49-F238E27FC236}">
                    <a16:creationId xmlns:a16="http://schemas.microsoft.com/office/drawing/2014/main" id="{C3DE7C01-5EA4-4252-BE9B-15EDA8B12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76921" y="4341035"/>
                <a:ext cx="400604" cy="400604"/>
              </a:xfrm>
              <a:prstGeom prst="rect">
                <a:avLst/>
              </a:prstGeom>
            </p:spPr>
          </p:pic>
          <p:pic>
            <p:nvPicPr>
              <p:cNvPr id="236" name="Graphic 235" descr="Fish">
                <a:extLst>
                  <a:ext uri="{FF2B5EF4-FFF2-40B4-BE49-F238E27FC236}">
                    <a16:creationId xmlns:a16="http://schemas.microsoft.com/office/drawing/2014/main" id="{3065C414-4FA4-45CA-9AAA-36983BA11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7467" y="4043266"/>
                <a:ext cx="400604" cy="400604"/>
              </a:xfrm>
              <a:prstGeom prst="rect">
                <a:avLst/>
              </a:prstGeom>
            </p:spPr>
          </p:pic>
        </p:grpSp>
      </p:grpSp>
      <p:pic>
        <p:nvPicPr>
          <p:cNvPr id="200" name="Graphic 199" descr="Koi with solid fill">
            <a:extLst>
              <a:ext uri="{FF2B5EF4-FFF2-40B4-BE49-F238E27FC236}">
                <a16:creationId xmlns:a16="http://schemas.microsoft.com/office/drawing/2014/main" id="{786DD3E2-103C-4904-889A-5A05D72BC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4951" y="5517155"/>
            <a:ext cx="336510" cy="3365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CAE07B7-C566-4986-89CC-D93CEB6CC114}"/>
              </a:ext>
            </a:extLst>
          </p:cNvPr>
          <p:cNvGrpSpPr/>
          <p:nvPr/>
        </p:nvGrpSpPr>
        <p:grpSpPr>
          <a:xfrm>
            <a:off x="9651392" y="3953145"/>
            <a:ext cx="972450" cy="448732"/>
            <a:chOff x="6515889" y="3239896"/>
            <a:chExt cx="1233091" cy="625394"/>
          </a:xfrm>
        </p:grpSpPr>
        <p:pic>
          <p:nvPicPr>
            <p:cNvPr id="201" name="Graphic 200" descr="Koi with solid fill">
              <a:extLst>
                <a:ext uri="{FF2B5EF4-FFF2-40B4-BE49-F238E27FC236}">
                  <a16:creationId xmlns:a16="http://schemas.microsoft.com/office/drawing/2014/main" id="{F6028000-635C-405D-BCFE-6E1F55001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02" name="Graphic 201" descr="Koi with solid fill">
              <a:extLst>
                <a:ext uri="{FF2B5EF4-FFF2-40B4-BE49-F238E27FC236}">
                  <a16:creationId xmlns:a16="http://schemas.microsoft.com/office/drawing/2014/main" id="{77953AA7-F309-436C-A103-2A740010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16" name="Graphic 215" descr="Koi with solid fill">
              <a:extLst>
                <a:ext uri="{FF2B5EF4-FFF2-40B4-BE49-F238E27FC236}">
                  <a16:creationId xmlns:a16="http://schemas.microsoft.com/office/drawing/2014/main" id="{D5D6D523-4209-413A-81F8-FB5EDF3A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17" name="Graphic 216" descr="Koi with solid fill">
              <a:extLst>
                <a:ext uri="{FF2B5EF4-FFF2-40B4-BE49-F238E27FC236}">
                  <a16:creationId xmlns:a16="http://schemas.microsoft.com/office/drawing/2014/main" id="{BCCE62E2-0177-4F05-AC89-DB00C732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18" name="Graphic 217" descr="Koi with solid fill">
              <a:extLst>
                <a:ext uri="{FF2B5EF4-FFF2-40B4-BE49-F238E27FC236}">
                  <a16:creationId xmlns:a16="http://schemas.microsoft.com/office/drawing/2014/main" id="{5BF92EF8-2A27-4877-939F-993894E0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0CACDEA-FD49-47BF-92A4-0AF4933C916D}"/>
              </a:ext>
            </a:extLst>
          </p:cNvPr>
          <p:cNvGrpSpPr/>
          <p:nvPr/>
        </p:nvGrpSpPr>
        <p:grpSpPr>
          <a:xfrm>
            <a:off x="6763818" y="3377434"/>
            <a:ext cx="972450" cy="448732"/>
            <a:chOff x="6515889" y="3239896"/>
            <a:chExt cx="1233091" cy="625394"/>
          </a:xfrm>
        </p:grpSpPr>
        <p:pic>
          <p:nvPicPr>
            <p:cNvPr id="220" name="Graphic 219" descr="Koi with solid fill">
              <a:extLst>
                <a:ext uri="{FF2B5EF4-FFF2-40B4-BE49-F238E27FC236}">
                  <a16:creationId xmlns:a16="http://schemas.microsoft.com/office/drawing/2014/main" id="{974A1D9B-6A30-4BB0-B6AB-21332416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11903" y="3528780"/>
              <a:ext cx="336510" cy="336510"/>
            </a:xfrm>
            <a:prstGeom prst="rect">
              <a:avLst/>
            </a:prstGeom>
          </p:spPr>
        </p:pic>
        <p:pic>
          <p:nvPicPr>
            <p:cNvPr id="221" name="Graphic 220" descr="Koi with solid fill">
              <a:extLst>
                <a:ext uri="{FF2B5EF4-FFF2-40B4-BE49-F238E27FC236}">
                  <a16:creationId xmlns:a16="http://schemas.microsoft.com/office/drawing/2014/main" id="{5566DC5E-97A1-4F20-8168-AEBB263D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15889" y="3240463"/>
              <a:ext cx="336510" cy="336510"/>
            </a:xfrm>
            <a:prstGeom prst="rect">
              <a:avLst/>
            </a:prstGeom>
          </p:spPr>
        </p:pic>
        <p:pic>
          <p:nvPicPr>
            <p:cNvPr id="222" name="Graphic 221" descr="Koi with solid fill">
              <a:extLst>
                <a:ext uri="{FF2B5EF4-FFF2-40B4-BE49-F238E27FC236}">
                  <a16:creationId xmlns:a16="http://schemas.microsoft.com/office/drawing/2014/main" id="{721CE488-A57D-4603-ACC5-74761770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23" name="Graphic 222" descr="Koi with solid fill">
              <a:extLst>
                <a:ext uri="{FF2B5EF4-FFF2-40B4-BE49-F238E27FC236}">
                  <a16:creationId xmlns:a16="http://schemas.microsoft.com/office/drawing/2014/main" id="{16C904A9-B08C-4435-BA7D-3F9D1C8C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56230" y="3251292"/>
              <a:ext cx="336510" cy="336510"/>
            </a:xfrm>
            <a:prstGeom prst="rect">
              <a:avLst/>
            </a:prstGeom>
          </p:spPr>
        </p:pic>
        <p:pic>
          <p:nvPicPr>
            <p:cNvPr id="224" name="Graphic 223" descr="Koi with solid fill">
              <a:extLst>
                <a:ext uri="{FF2B5EF4-FFF2-40B4-BE49-F238E27FC236}">
                  <a16:creationId xmlns:a16="http://schemas.microsoft.com/office/drawing/2014/main" id="{78187CF8-A87E-440C-9967-A87B827F5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84655" y="3496322"/>
              <a:ext cx="336510" cy="336510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EF23504-1A0F-4D81-98EF-FF656B95C4E0}"/>
              </a:ext>
            </a:extLst>
          </p:cNvPr>
          <p:cNvGrpSpPr/>
          <p:nvPr/>
        </p:nvGrpSpPr>
        <p:grpSpPr>
          <a:xfrm>
            <a:off x="6823055" y="5637171"/>
            <a:ext cx="1584909" cy="490330"/>
            <a:chOff x="6217811" y="3149596"/>
            <a:chExt cx="2009704" cy="683369"/>
          </a:xfrm>
        </p:grpSpPr>
        <p:pic>
          <p:nvPicPr>
            <p:cNvPr id="227" name="Graphic 226" descr="Koi with solid fill">
              <a:extLst>
                <a:ext uri="{FF2B5EF4-FFF2-40B4-BE49-F238E27FC236}">
                  <a16:creationId xmlns:a16="http://schemas.microsoft.com/office/drawing/2014/main" id="{21468665-297E-4302-AFB7-CCFBADCF7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17811" y="3149596"/>
              <a:ext cx="336510" cy="336509"/>
            </a:xfrm>
            <a:prstGeom prst="rect">
              <a:avLst/>
            </a:prstGeom>
          </p:spPr>
        </p:pic>
        <p:pic>
          <p:nvPicPr>
            <p:cNvPr id="228" name="Graphic 227" descr="Koi with solid fill">
              <a:extLst>
                <a:ext uri="{FF2B5EF4-FFF2-40B4-BE49-F238E27FC236}">
                  <a16:creationId xmlns:a16="http://schemas.microsoft.com/office/drawing/2014/main" id="{14C17994-B431-4F69-86C9-41029637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12470" y="3239896"/>
              <a:ext cx="336510" cy="336510"/>
            </a:xfrm>
            <a:prstGeom prst="rect">
              <a:avLst/>
            </a:prstGeom>
          </p:spPr>
        </p:pic>
        <p:pic>
          <p:nvPicPr>
            <p:cNvPr id="250" name="Graphic 249" descr="Koi with solid fill">
              <a:extLst>
                <a:ext uri="{FF2B5EF4-FFF2-40B4-BE49-F238E27FC236}">
                  <a16:creationId xmlns:a16="http://schemas.microsoft.com/office/drawing/2014/main" id="{4CABB713-BB97-4C0A-9177-BDD1629EF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91005" y="3496456"/>
              <a:ext cx="336510" cy="33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1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dblStrike" dirty="0"/>
              <a:t>The</a:t>
            </a:r>
            <a:r>
              <a:rPr lang="en-US" dirty="0"/>
              <a:t> </a:t>
            </a:r>
            <a:r>
              <a:rPr lang="en-US" strike="dblStrike" dirty="0"/>
              <a:t>Incidental Catch Model </a:t>
            </a:r>
            <a:r>
              <a:rPr lang="en-US" dirty="0"/>
              <a:t>Life Table Reconstruction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 do this we need a model to project into the future</a:t>
            </a:r>
          </a:p>
          <a:p>
            <a:r>
              <a:rPr lang="en-US" dirty="0">
                <a:solidFill>
                  <a:schemeClr val="tx1"/>
                </a:solidFill>
              </a:rPr>
              <a:t>For both data limited and data rich stocks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rich stocks it would be nice to use the past to inform the future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data poor stocks we could use life history information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Widely available life history information can be used to estimate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Fecundity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Natural Mortality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This + linear algebra is all we need to estimate population growth rates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Leslie matrix</a:t>
            </a:r>
          </a:p>
          <a:p>
            <a:r>
              <a:rPr lang="en-US" dirty="0">
                <a:solidFill>
                  <a:schemeClr val="tx1"/>
                </a:solidFill>
              </a:rPr>
              <a:t>The Incidental Catch Model (ICM)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data from data rich stocks to parameterize model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Enables us to use life history information for data poor stocks to parameterize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C48B4-4BE1-42DC-A854-70EE9F12D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082874"/>
            <a:ext cx="2354989" cy="2946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6002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152D5A0-133A-4BCC-9A01-4A5DA559A1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347384"/>
                  </p:ext>
                </p:extLst>
              </p:nvPr>
            </p:nvGraphicFramePr>
            <p:xfrm>
              <a:off x="9401175" y="4082625"/>
              <a:ext cx="2644766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674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332156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2222" r="-72452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222" r="-611111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222" r="-500000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2222" r="-409259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2222" r="-3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2222" r="-201818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2222" r="-105556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2222" r="-3636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87" t="-102222" r="-724528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202222" r="-611111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6364" t="-295652" r="-500000" b="-4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852" t="-404444" r="-409259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4545" t="-504444" r="-301818" b="-2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4545" t="-604444" r="-201818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5556" t="-704444" r="-105556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2727" t="-704444" r="-3636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583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Life Table Reconstruction?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Developed for sharks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Used life history information and catch history to reconstruct population dynamics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Life history data included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Size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Longevity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Offspring production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 time series of removals by fisheries (all sources of removals)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An estimate of population size at one point in time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Talk to Heather for more details on how it’s being used for Sharks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1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 the 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its core (for the current version) is a simple exponential growth model with removals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Catch for all years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(population growth rate, could be fixed or vary from year to year)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An estimate of the initial population size</a:t>
                </a:r>
              </a:p>
              <a:p>
                <a:r>
                  <a:rPr lang="en-US" dirty="0"/>
                  <a:t>The model can move ‘forward’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start of the time series)</a:t>
                </a:r>
              </a:p>
              <a:p>
                <a:r>
                  <a:rPr lang="en-US" dirty="0"/>
                  <a:t>Or backward in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end of the time series)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model dynamics are largely driven by the interaction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0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72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rate of growth determines how quickly a population grows (or declines)</a:t>
            </a:r>
          </a:p>
          <a:p>
            <a:pPr lvl="2"/>
            <a:r>
              <a:rPr lang="en-US" dirty="0"/>
              <a:t>Driven by fecundity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5D76C46E-FBBC-41EF-A4F9-671D9C4F14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834592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1600" b="1" i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F0361-9F62-4C92-A9F3-084183087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51" t="-25664" b="-4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The rate of growth determines how quickly a population grows (or declines)</a:t>
                </a:r>
              </a:p>
              <a:p>
                <a:pPr lvl="2"/>
                <a:r>
                  <a:rPr lang="en-US" dirty="0"/>
                  <a:t>Driven by fecundity</a:t>
                </a:r>
              </a:p>
              <a:p>
                <a:pPr lvl="2"/>
                <a:r>
                  <a:rPr lang="en-US" dirty="0"/>
                  <a:t>And survival </a:t>
                </a:r>
              </a:p>
              <a:p>
                <a:pPr lvl="3"/>
                <a:r>
                  <a:rPr lang="en-US" dirty="0"/>
                  <a:t>Note survival excludes catch here</a:t>
                </a:r>
              </a:p>
              <a:p>
                <a:pPr lvl="1"/>
                <a:r>
                  <a:rPr lang="en-US" dirty="0"/>
                  <a:t>Eigen value decomposition gives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The solution is known as the Euler-</a:t>
                </a:r>
                <a:r>
                  <a:rPr lang="en-US" dirty="0" err="1"/>
                  <a:t>Lotka</a:t>
                </a:r>
                <a:r>
                  <a:rPr lang="en-US" dirty="0"/>
                  <a:t> equation</a:t>
                </a:r>
              </a:p>
              <a:p>
                <a:pPr lvl="2"/>
                <a:endParaRPr lang="en-US" sz="500" dirty="0"/>
              </a:p>
              <a:p>
                <a:pPr marL="566928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566928" lvl="3" indent="0">
                  <a:buNone/>
                </a:pPr>
                <a:endParaRPr lang="en-US" sz="800" dirty="0"/>
              </a:p>
              <a:p>
                <a:pPr lvl="3"/>
                <a:r>
                  <a:rPr lang="en-US" b="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fixed if fecundity and survival don’t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0BB64-3977-4385-9155-F527F2F7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0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DFA131EA-0EC7-4A4D-BA3F-C005DA8AE9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7110485"/>
                  </p:ext>
                </p:extLst>
              </p:nvPr>
            </p:nvGraphicFramePr>
            <p:xfrm>
              <a:off x="6934200" y="2381250"/>
              <a:ext cx="4035423" cy="35911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760">
                      <a:extLst>
                        <a:ext uri="{9D8B030D-6E8A-4147-A177-3AD203B41FA5}">
                          <a16:colId xmlns:a16="http://schemas.microsoft.com/office/drawing/2014/main" val="333669235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1420349274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20474216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4051908096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84167363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2461101849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8664615"/>
                        </a:ext>
                      </a:extLst>
                    </a:gridCol>
                    <a:gridCol w="506809">
                      <a:extLst>
                        <a:ext uri="{9D8B030D-6E8A-4147-A177-3AD203B41FA5}">
                          <a16:colId xmlns:a16="http://schemas.microsoft.com/office/drawing/2014/main" val="3456888468"/>
                        </a:ext>
                      </a:extLst>
                    </a:gridCol>
                  </a:tblGrid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351" r="-73125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1351" r="-6048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1351" r="-497619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1351" r="-4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1351" r="-3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1351" r="-203614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1351" r="-101190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1351" r="-2410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8838191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50" t="-101351" r="-73125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4323130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7590" t="-204110" r="-604819" b="-508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190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5238" t="-300000" r="-497619" b="-4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8468105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8795" t="-400000" r="-403614" b="-3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705389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795" t="-500000" r="-303614" b="-2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862143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98795" t="-608219" r="-203614" b="-1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53672"/>
                      </a:ext>
                    </a:extLst>
                  </a:tr>
                  <a:tr h="448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1667" t="-698649" r="-101190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0000" t="-698649" r="-2410" b="-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97625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693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0361-9F62-4C92-A9F3-08418308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BB64-3977-4385-9155-F527F2F7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a Marine Fisheries Database</a:t>
            </a:r>
          </a:p>
          <a:p>
            <a:pPr lvl="1"/>
            <a:r>
              <a:rPr lang="en-US" dirty="0"/>
              <a:t>To recreate population trends</a:t>
            </a:r>
          </a:p>
          <a:p>
            <a:pPr lvl="1"/>
            <a:r>
              <a:rPr lang="en-US" dirty="0"/>
              <a:t>We have 82 </a:t>
            </a:r>
            <a:r>
              <a:rPr lang="en-US" i="1" dirty="0"/>
              <a:t>data rich</a:t>
            </a:r>
            <a:r>
              <a:rPr lang="en-US" dirty="0"/>
              <a:t> stocks (14 in the North Sea)</a:t>
            </a:r>
          </a:p>
          <a:p>
            <a:pPr lvl="1"/>
            <a:r>
              <a:rPr lang="en-US" dirty="0"/>
              <a:t>Provides us with the characteristics of the demographic parameters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0378E02-6A3B-EC3B-5CEF-EDCF805A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b="47726"/>
          <a:stretch/>
        </p:blipFill>
        <p:spPr>
          <a:xfrm>
            <a:off x="1932762" y="2613892"/>
            <a:ext cx="8578941" cy="3648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FDA78B-52BA-7D74-4E68-17CAAF78C656}"/>
              </a:ext>
            </a:extLst>
          </p:cNvPr>
          <p:cNvSpPr txBox="1"/>
          <p:nvPr/>
        </p:nvSpPr>
        <p:spPr>
          <a:xfrm rot="16200000">
            <a:off x="1282264" y="40302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4173361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4272694|-12223080|-16154294|-9539986|-16777216|Fisheries and Oceans Canada&quot;,&quot;Id&quot;:&quot;66d9965e4646364e84d651af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12743</TotalTime>
  <Words>1042</Words>
  <Application>Microsoft Office PowerPoint</Application>
  <PresentationFormat>Widescreen</PresentationFormat>
  <Paragraphs>334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Retrospect</vt:lpstr>
      <vt:lpstr>PowerPoint Presentation</vt:lpstr>
      <vt:lpstr>Task 4 Objectives</vt:lpstr>
      <vt:lpstr>Task 4 Objectives</vt:lpstr>
      <vt:lpstr>The Incidental Catch Model Life Table Reconstruction </vt:lpstr>
      <vt:lpstr>What is Life Table Reconstruction?</vt:lpstr>
      <vt:lpstr>Under the Hood</vt:lpstr>
      <vt:lpstr>Decomposing r_t (N_t=r_t (N_(t-1) )+C_t)</vt:lpstr>
      <vt:lpstr>Decomposing r_t (N_t=r_t (N_(t-1) )+C_t)</vt:lpstr>
      <vt:lpstr>LTR Results</vt:lpstr>
      <vt:lpstr>LTR Results</vt:lpstr>
      <vt:lpstr>LTR Results</vt:lpstr>
      <vt:lpstr>LTR Results</vt:lpstr>
      <vt:lpstr>LTR General Takeaways</vt:lpstr>
      <vt:lpstr>LTR General Takeaways</vt:lpstr>
      <vt:lpstr>Back to the future</vt:lpstr>
      <vt:lpstr>Back to the future</vt:lpstr>
      <vt:lpstr>Back to the future</vt:lpstr>
      <vt:lpstr>Back to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Taste of Fisheries Science</dc:title>
  <dc:creator>Bowlby, Heather</dc:creator>
  <cp:lastModifiedBy>Keith, David (DFO/MPO)</cp:lastModifiedBy>
  <cp:revision>190</cp:revision>
  <dcterms:created xsi:type="dcterms:W3CDTF">2021-11-24T17:50:02Z</dcterms:created>
  <dcterms:modified xsi:type="dcterms:W3CDTF">2024-09-05T11:30:39Z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fb733f-faef-464c-9b6d-731b56f94973_Enabled">
    <vt:lpwstr>true</vt:lpwstr>
  </property>
  <property fmtid="{D5CDD505-2E9C-101B-9397-08002B2CF9AE}" pid="3" name="MSIP_Label_1bfb733f-faef-464c-9b6d-731b56f94973_SetDate">
    <vt:lpwstr>2021-11-24T17:50:01Z</vt:lpwstr>
  </property>
  <property fmtid="{D5CDD505-2E9C-101B-9397-08002B2CF9AE}" pid="4" name="MSIP_Label_1bfb733f-faef-464c-9b6d-731b56f94973_Method">
    <vt:lpwstr>Standard</vt:lpwstr>
  </property>
  <property fmtid="{D5CDD505-2E9C-101B-9397-08002B2CF9AE}" pid="5" name="MSIP_Label_1bfb733f-faef-464c-9b6d-731b56f94973_Name">
    <vt:lpwstr>Unclass - Non-Classifié</vt:lpwstr>
  </property>
  <property fmtid="{D5CDD505-2E9C-101B-9397-08002B2CF9AE}" pid="6" name="MSIP_Label_1bfb733f-faef-464c-9b6d-731b56f94973_SiteId">
    <vt:lpwstr>1594fdae-a1d9-4405-915d-011467234338</vt:lpwstr>
  </property>
  <property fmtid="{D5CDD505-2E9C-101B-9397-08002B2CF9AE}" pid="7" name="MSIP_Label_1bfb733f-faef-464c-9b6d-731b56f94973_ActionId">
    <vt:lpwstr>87c9e40f-c66b-4c59-936b-0b5d7a1c5d41</vt:lpwstr>
  </property>
  <property fmtid="{D5CDD505-2E9C-101B-9397-08002B2CF9AE}" pid="8" name="MSIP_Label_1bfb733f-faef-464c-9b6d-731b56f94973_ContentBits">
    <vt:lpwstr>0</vt:lpwstr>
  </property>
</Properties>
</file>